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56" r:id="rId2"/>
    <p:sldId id="285" r:id="rId3"/>
    <p:sldId id="257" r:id="rId4"/>
    <p:sldId id="258" r:id="rId5"/>
    <p:sldId id="262" r:id="rId6"/>
    <p:sldId id="263" r:id="rId7"/>
    <p:sldId id="267" r:id="rId8"/>
    <p:sldId id="268" r:id="rId9"/>
    <p:sldId id="275" r:id="rId10"/>
    <p:sldId id="269" r:id="rId11"/>
    <p:sldId id="270" r:id="rId12"/>
    <p:sldId id="271" r:id="rId13"/>
    <p:sldId id="272" r:id="rId14"/>
    <p:sldId id="264" r:id="rId15"/>
    <p:sldId id="278" r:id="rId16"/>
    <p:sldId id="276" r:id="rId17"/>
    <p:sldId id="283" r:id="rId18"/>
    <p:sldId id="284" r:id="rId19"/>
    <p:sldId id="259" r:id="rId20"/>
    <p:sldId id="260" r:id="rId21"/>
    <p:sldId id="266" r:id="rId22"/>
    <p:sldId id="261" r:id="rId23"/>
    <p:sldId id="273" r:id="rId24"/>
    <p:sldId id="277" r:id="rId25"/>
    <p:sldId id="281" r:id="rId26"/>
    <p:sldId id="282"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ñeiro, Ana" initials="P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62397" autoAdjust="0"/>
  </p:normalViewPr>
  <p:slideViewPr>
    <p:cSldViewPr>
      <p:cViewPr varScale="1">
        <p:scale>
          <a:sx n="71" d="100"/>
          <a:sy n="71" d="100"/>
        </p:scale>
        <p:origin x="277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21T11:18:26.771" idx="1">
    <p:pos x="5019" y="1867"/>
    <p:text>OCAD is using online approval system</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DFF5B-7FBD-4D62-BAB2-63326B5DFE81}" type="datetimeFigureOut">
              <a:rPr lang="en-US" smtClean="0"/>
              <a:t>8/28/2019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97E3E-21BD-46E7-9C86-4ECF7E3FB1B2}" type="slidenum">
              <a:rPr lang="en-US" smtClean="0"/>
              <a:t>‹#›</a:t>
            </a:fld>
            <a:endParaRPr lang="en-US"/>
          </a:p>
        </p:txBody>
      </p:sp>
    </p:spTree>
    <p:extLst>
      <p:ext uri="{BB962C8B-B14F-4D97-AF65-F5344CB8AC3E}">
        <p14:creationId xmlns:p14="http://schemas.microsoft.com/office/powerpoint/2010/main" val="402230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897E3E-21BD-46E7-9C86-4ECF7E3FB1B2}" type="slidenum">
              <a:rPr lang="en-US" smtClean="0"/>
              <a:t>1</a:t>
            </a:fld>
            <a:endParaRPr lang="en-US"/>
          </a:p>
        </p:txBody>
      </p:sp>
    </p:spTree>
    <p:extLst>
      <p:ext uri="{BB962C8B-B14F-4D97-AF65-F5344CB8AC3E}">
        <p14:creationId xmlns:p14="http://schemas.microsoft.com/office/powerpoint/2010/main" val="412900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Scotia Bank P-card statement is from 21</a:t>
            </a:r>
            <a:r>
              <a:rPr lang="en-US" baseline="30000" dirty="0"/>
              <a:t>st</a:t>
            </a:r>
            <a:r>
              <a:rPr lang="en-US" dirty="0"/>
              <a:t> of previous month to 20</a:t>
            </a:r>
            <a:r>
              <a:rPr lang="en-US" baseline="30000" dirty="0"/>
              <a:t>th</a:t>
            </a:r>
            <a:r>
              <a:rPr lang="en-US" dirty="0"/>
              <a:t> of current month. Depends on the number of transactions your P-card have, you can code the transaction on weekly or monthly basis. Payment date is 27</a:t>
            </a:r>
            <a:r>
              <a:rPr lang="en-US" baseline="30000" dirty="0"/>
              <a:t>th</a:t>
            </a:r>
            <a:r>
              <a:rPr lang="en-US" dirty="0"/>
              <a:t>.</a:t>
            </a:r>
          </a:p>
          <a:p>
            <a:r>
              <a:rPr lang="en-US" dirty="0"/>
              <a:t>The deadline for reconciliation to be completed is 24</a:t>
            </a:r>
            <a:r>
              <a:rPr lang="en-US" baseline="30000" dirty="0"/>
              <a:t>th</a:t>
            </a:r>
            <a:r>
              <a:rPr lang="en-US" dirty="0"/>
              <a:t>. The “completed reconciliation” means 1. All the transactions are reviewed, receipts are loaded to each of the transactions; 2. Descriptions, GL string, Tax are selected based on the receipts; 3. Expense report is submitted and approved (in department control).</a:t>
            </a:r>
          </a:p>
        </p:txBody>
      </p:sp>
      <p:sp>
        <p:nvSpPr>
          <p:cNvPr id="4" name="Slide Number Placeholder 3"/>
          <p:cNvSpPr>
            <a:spLocks noGrp="1"/>
          </p:cNvSpPr>
          <p:nvPr>
            <p:ph type="sldNum" sz="quarter" idx="5"/>
          </p:nvPr>
        </p:nvSpPr>
        <p:spPr/>
        <p:txBody>
          <a:bodyPr/>
          <a:lstStyle/>
          <a:p>
            <a:fld id="{2D897E3E-21BD-46E7-9C86-4ECF7E3FB1B2}" type="slidenum">
              <a:rPr lang="en-US" smtClean="0"/>
              <a:t>3</a:t>
            </a:fld>
            <a:endParaRPr lang="en-US"/>
          </a:p>
        </p:txBody>
      </p:sp>
    </p:spTree>
    <p:extLst>
      <p:ext uri="{BB962C8B-B14F-4D97-AF65-F5344CB8AC3E}">
        <p14:creationId xmlns:p14="http://schemas.microsoft.com/office/powerpoint/2010/main" val="149191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897E3E-21BD-46E7-9C86-4ECF7E3FB1B2}" type="slidenum">
              <a:rPr lang="en-US" smtClean="0"/>
              <a:t>25</a:t>
            </a:fld>
            <a:endParaRPr lang="en-US"/>
          </a:p>
        </p:txBody>
      </p:sp>
    </p:spTree>
    <p:extLst>
      <p:ext uri="{BB962C8B-B14F-4D97-AF65-F5344CB8AC3E}">
        <p14:creationId xmlns:p14="http://schemas.microsoft.com/office/powerpoint/2010/main" val="415594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135E22-AF0D-4313-8352-566494A6D065}"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6058E-4707-47F6-B1F5-FD94FAC60B6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35E22-AF0D-4313-8352-566494A6D065}"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6058E-4707-47F6-B1F5-FD94FAC60B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135E22-AF0D-4313-8352-566494A6D065}"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6058E-4707-47F6-B1F5-FD94FAC60B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35E22-AF0D-4313-8352-566494A6D065}"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6058E-4707-47F6-B1F5-FD94FAC60B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35E22-AF0D-4313-8352-566494A6D065}" type="datetimeFigureOut">
              <a:rPr lang="en-US" smtClean="0"/>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6058E-4707-47F6-B1F5-FD94FAC60B6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135E22-AF0D-4313-8352-566494A6D065}"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6058E-4707-47F6-B1F5-FD94FAC60B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135E22-AF0D-4313-8352-566494A6D065}" type="datetimeFigureOut">
              <a:rPr lang="en-US" smtClean="0"/>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6058E-4707-47F6-B1F5-FD94FAC60B6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135E22-AF0D-4313-8352-566494A6D065}" type="datetimeFigureOut">
              <a:rPr lang="en-US" smtClean="0"/>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6058E-4707-47F6-B1F5-FD94FAC60B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35E22-AF0D-4313-8352-566494A6D065}" type="datetimeFigureOut">
              <a:rPr lang="en-US" smtClean="0"/>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6058E-4707-47F6-B1F5-FD94FAC60B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135E22-AF0D-4313-8352-566494A6D065}"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6058E-4707-47F6-B1F5-FD94FAC60B6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135E22-AF0D-4313-8352-566494A6D065}" type="datetimeFigureOut">
              <a:rPr lang="en-US" smtClean="0"/>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6058E-4707-47F6-B1F5-FD94FAC60B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135E22-AF0D-4313-8352-566494A6D065}" type="datetimeFigureOut">
              <a:rPr lang="en-US" smtClean="0"/>
              <a:t>8/28/2019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596058E-4707-47F6-B1F5-FD94FAC60B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treasury@uoguelph.c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entresuite.com/centre?Scotiabank228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entresuite.com/centre?Scotiabank228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CentreSuite – User Guide</a:t>
            </a:r>
          </a:p>
        </p:txBody>
      </p:sp>
      <p:sp>
        <p:nvSpPr>
          <p:cNvPr id="3" name="Subtitle 2"/>
          <p:cNvSpPr>
            <a:spLocks noGrp="1"/>
          </p:cNvSpPr>
          <p:nvPr>
            <p:ph type="subTitle" idx="1"/>
          </p:nvPr>
        </p:nvSpPr>
        <p:spPr/>
        <p:txBody>
          <a:bodyPr>
            <a:normAutofit/>
          </a:bodyPr>
          <a:lstStyle/>
          <a:p>
            <a:pPr>
              <a:spcBef>
                <a:spcPct val="0"/>
              </a:spcBef>
            </a:pPr>
            <a:r>
              <a:rPr lang="en-US" spc="-100" dirty="0">
                <a:solidFill>
                  <a:schemeClr val="tx2"/>
                </a:solidFill>
                <a:latin typeface="+mj-lt"/>
                <a:ea typeface="+mj-ea"/>
                <a:cs typeface="+mj-cs"/>
              </a:rPr>
              <a:t>Card program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97664"/>
            <a:ext cx="2043306" cy="38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702578"/>
            <a:ext cx="25241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38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CentreSuite: Creating and Submitting Expense reports (continued) </a:t>
            </a:r>
          </a:p>
        </p:txBody>
      </p:sp>
      <p:sp>
        <p:nvSpPr>
          <p:cNvPr id="5" name="TextBox 4"/>
          <p:cNvSpPr txBox="1"/>
          <p:nvPr/>
        </p:nvSpPr>
        <p:spPr>
          <a:xfrm>
            <a:off x="152400" y="1752600"/>
            <a:ext cx="6172200" cy="369332"/>
          </a:xfrm>
          <a:prstGeom prst="rect">
            <a:avLst/>
          </a:prstGeom>
          <a:noFill/>
        </p:spPr>
        <p:txBody>
          <a:bodyPr wrap="square" rtlCol="0">
            <a:spAutoFit/>
          </a:bodyPr>
          <a:lstStyle/>
          <a:p>
            <a:r>
              <a:rPr lang="en-US" dirty="0"/>
              <a:t>How to add Receipts: A receipt must be added per transaction</a:t>
            </a:r>
          </a:p>
        </p:txBody>
      </p:sp>
      <p:sp>
        <p:nvSpPr>
          <p:cNvPr id="7" name="TextBox 6"/>
          <p:cNvSpPr txBox="1"/>
          <p:nvPr/>
        </p:nvSpPr>
        <p:spPr>
          <a:xfrm>
            <a:off x="143933" y="3572933"/>
            <a:ext cx="9082166" cy="369332"/>
          </a:xfrm>
          <a:prstGeom prst="rect">
            <a:avLst/>
          </a:prstGeom>
          <a:noFill/>
        </p:spPr>
        <p:txBody>
          <a:bodyPr wrap="none" rtlCol="0">
            <a:spAutoFit/>
          </a:bodyPr>
          <a:lstStyle/>
          <a:p>
            <a:r>
              <a:rPr lang="en-US" dirty="0"/>
              <a:t>By clicking the Receipt Icon shown above, you will be able to upload or select available receipts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3" y="2209800"/>
            <a:ext cx="8991600" cy="76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942265"/>
            <a:ext cx="3125724" cy="283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7BD97277-4564-4F56-BD0A-BBEC004B2649}"/>
              </a:ext>
            </a:extLst>
          </p:cNvPr>
          <p:cNvSpPr/>
          <p:nvPr/>
        </p:nvSpPr>
        <p:spPr>
          <a:xfrm>
            <a:off x="5316568" y="4126625"/>
            <a:ext cx="3810000" cy="1477328"/>
          </a:xfrm>
          <a:prstGeom prst="rect">
            <a:avLst/>
          </a:prstGeom>
        </p:spPr>
        <p:txBody>
          <a:bodyPr wrap="square">
            <a:spAutoFit/>
          </a:bodyPr>
          <a:lstStyle/>
          <a:p>
            <a:r>
              <a:rPr lang="en-US" dirty="0"/>
              <a:t>Please note payment proof is not a receipt, receipt should show who is payee, for what goods/service, amount, tax (if applicable), date of transaction, method of payment</a:t>
            </a:r>
          </a:p>
        </p:txBody>
      </p:sp>
    </p:spTree>
    <p:extLst>
      <p:ext uri="{BB962C8B-B14F-4D97-AF65-F5344CB8AC3E}">
        <p14:creationId xmlns:p14="http://schemas.microsoft.com/office/powerpoint/2010/main" val="101263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CentreSuite: Creating and Submitting Expense reports (continued) </a:t>
            </a:r>
          </a:p>
        </p:txBody>
      </p:sp>
      <p:sp>
        <p:nvSpPr>
          <p:cNvPr id="5" name="TextBox 4"/>
          <p:cNvSpPr txBox="1"/>
          <p:nvPr/>
        </p:nvSpPr>
        <p:spPr>
          <a:xfrm>
            <a:off x="304800" y="1864267"/>
            <a:ext cx="7020768" cy="369332"/>
          </a:xfrm>
          <a:prstGeom prst="rect">
            <a:avLst/>
          </a:prstGeom>
          <a:noFill/>
        </p:spPr>
        <p:txBody>
          <a:bodyPr wrap="none" rtlCol="0">
            <a:spAutoFit/>
          </a:bodyPr>
          <a:lstStyle/>
          <a:p>
            <a:r>
              <a:rPr lang="en-US" dirty="0"/>
              <a:t>Once you click on ‘Upload Receipts,’ Select Browse and locate the receipt</a:t>
            </a:r>
          </a:p>
        </p:txBody>
      </p:sp>
      <p:sp>
        <p:nvSpPr>
          <p:cNvPr id="6" name="Right Arrow 5"/>
          <p:cNvSpPr/>
          <p:nvPr/>
        </p:nvSpPr>
        <p:spPr>
          <a:xfrm>
            <a:off x="2895600" y="3471333"/>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38600" y="2514600"/>
            <a:ext cx="2452770" cy="369332"/>
          </a:xfrm>
          <a:prstGeom prst="rect">
            <a:avLst/>
          </a:prstGeom>
          <a:noFill/>
        </p:spPr>
        <p:txBody>
          <a:bodyPr wrap="square" rtlCol="0">
            <a:spAutoFit/>
          </a:bodyPr>
          <a:lstStyle/>
          <a:p>
            <a:r>
              <a:rPr lang="en-US" dirty="0"/>
              <a:t>Click on Upload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1" y="2509364"/>
            <a:ext cx="2781559" cy="3419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225" y="2883932"/>
            <a:ext cx="3815500" cy="374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56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CentreSuite: Creating and Submitting Expense reports (continued) </a:t>
            </a:r>
          </a:p>
        </p:txBody>
      </p:sp>
      <p:sp>
        <p:nvSpPr>
          <p:cNvPr id="5" name="TextBox 4"/>
          <p:cNvSpPr txBox="1"/>
          <p:nvPr/>
        </p:nvSpPr>
        <p:spPr>
          <a:xfrm>
            <a:off x="457199" y="1848935"/>
            <a:ext cx="7792967" cy="369332"/>
          </a:xfrm>
          <a:prstGeom prst="rect">
            <a:avLst/>
          </a:prstGeom>
          <a:noFill/>
        </p:spPr>
        <p:txBody>
          <a:bodyPr wrap="none" rtlCol="0">
            <a:spAutoFit/>
          </a:bodyPr>
          <a:lstStyle/>
          <a:p>
            <a:r>
              <a:rPr lang="en-US" dirty="0"/>
              <a:t>Once the Receipt has been uploaded, you will need to attach it to the transaction</a:t>
            </a:r>
          </a:p>
        </p:txBody>
      </p:sp>
      <p:sp>
        <p:nvSpPr>
          <p:cNvPr id="6" name="TextBox 5"/>
          <p:cNvSpPr txBox="1"/>
          <p:nvPr/>
        </p:nvSpPr>
        <p:spPr>
          <a:xfrm>
            <a:off x="457199" y="2362200"/>
            <a:ext cx="2751010" cy="369332"/>
          </a:xfrm>
          <a:prstGeom prst="rect">
            <a:avLst/>
          </a:prstGeom>
          <a:noFill/>
        </p:spPr>
        <p:txBody>
          <a:bodyPr wrap="none" rtlCol="0">
            <a:spAutoFit/>
          </a:bodyPr>
          <a:lstStyle/>
          <a:p>
            <a:r>
              <a:rPr lang="en-US" dirty="0"/>
              <a:t>Click on ‘Available Receipts’</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13" y="2762250"/>
            <a:ext cx="7246937"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56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CentreSuite: Creating and Submitting Expense reports (continued) </a:t>
            </a:r>
          </a:p>
        </p:txBody>
      </p:sp>
      <p:sp>
        <p:nvSpPr>
          <p:cNvPr id="4" name="TextBox 3"/>
          <p:cNvSpPr txBox="1"/>
          <p:nvPr/>
        </p:nvSpPr>
        <p:spPr>
          <a:xfrm>
            <a:off x="31630" y="1676400"/>
            <a:ext cx="8696611" cy="646331"/>
          </a:xfrm>
          <a:prstGeom prst="rect">
            <a:avLst/>
          </a:prstGeom>
          <a:noFill/>
        </p:spPr>
        <p:txBody>
          <a:bodyPr wrap="none" rtlCol="0">
            <a:spAutoFit/>
          </a:bodyPr>
          <a:lstStyle/>
          <a:p>
            <a:r>
              <a:rPr lang="en-US" dirty="0"/>
              <a:t>The user can select which receipt they would like to attach that corresponds to the correct </a:t>
            </a:r>
          </a:p>
          <a:p>
            <a:r>
              <a:rPr lang="en-US" dirty="0"/>
              <a:t>Transaction:</a:t>
            </a:r>
          </a:p>
        </p:txBody>
      </p:sp>
      <p:sp>
        <p:nvSpPr>
          <p:cNvPr id="5" name="TextBox 4"/>
          <p:cNvSpPr txBox="1"/>
          <p:nvPr/>
        </p:nvSpPr>
        <p:spPr>
          <a:xfrm>
            <a:off x="31630" y="4923748"/>
            <a:ext cx="9036170" cy="646331"/>
          </a:xfrm>
          <a:prstGeom prst="rect">
            <a:avLst/>
          </a:prstGeom>
          <a:noFill/>
        </p:spPr>
        <p:txBody>
          <a:bodyPr wrap="square" rtlCol="0">
            <a:spAutoFit/>
          </a:bodyPr>
          <a:lstStyle/>
          <a:p>
            <a:r>
              <a:rPr lang="en-US" dirty="0"/>
              <a:t>A receipt has been added for the transaction below. These steps would need to be repeated for the other transactions.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19375"/>
            <a:ext cx="7618413"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02" y="5610780"/>
            <a:ext cx="8555825" cy="61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5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90600"/>
          </a:xfrm>
        </p:spPr>
        <p:txBody>
          <a:bodyPr>
            <a:normAutofit fontScale="90000"/>
          </a:bodyPr>
          <a:lstStyle/>
          <a:p>
            <a:r>
              <a:rPr lang="en-US" sz="3200" dirty="0"/>
              <a:t>CentreSuite: Creating and Submitting Expense reports (continued) </a:t>
            </a:r>
          </a:p>
        </p:txBody>
      </p:sp>
      <p:sp>
        <p:nvSpPr>
          <p:cNvPr id="2" name="Content Placeholder 1"/>
          <p:cNvSpPr>
            <a:spLocks noGrp="1"/>
          </p:cNvSpPr>
          <p:nvPr>
            <p:ph idx="1"/>
          </p:nvPr>
        </p:nvSpPr>
        <p:spPr>
          <a:xfrm>
            <a:off x="457200" y="1288377"/>
            <a:ext cx="7086600" cy="761999"/>
          </a:xfrm>
        </p:spPr>
        <p:txBody>
          <a:bodyPr>
            <a:normAutofit/>
          </a:bodyPr>
          <a:lstStyle/>
          <a:p>
            <a:pPr marL="0" indent="0">
              <a:buNone/>
            </a:pPr>
            <a:r>
              <a:rPr lang="en-US" sz="1200" dirty="0"/>
              <a:t>4. Once descriptions are added, coding has been completed and all receipts have been attached. Please ensure to </a:t>
            </a:r>
            <a:r>
              <a:rPr lang="en-US" sz="1200" b="1" dirty="0"/>
              <a:t>save</a:t>
            </a:r>
            <a:r>
              <a:rPr lang="en-US" sz="1200" dirty="0"/>
              <a:t> expense report during this process, in order not to loose any information. </a:t>
            </a:r>
            <a:endParaRPr lang="en-US" sz="1400" dirty="0"/>
          </a:p>
        </p:txBody>
      </p:sp>
      <p:sp>
        <p:nvSpPr>
          <p:cNvPr id="8" name="Content Placeholder 1"/>
          <p:cNvSpPr txBox="1">
            <a:spLocks/>
          </p:cNvSpPr>
          <p:nvPr/>
        </p:nvSpPr>
        <p:spPr>
          <a:xfrm>
            <a:off x="452980" y="1828800"/>
            <a:ext cx="7086600" cy="76199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dirty="0"/>
              <a:t>5. Click on “Submit</a:t>
            </a:r>
            <a:endParaRPr lang="en-US"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80" y="2122448"/>
            <a:ext cx="50958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1"/>
          <p:cNvSpPr txBox="1">
            <a:spLocks/>
          </p:cNvSpPr>
          <p:nvPr/>
        </p:nvSpPr>
        <p:spPr>
          <a:xfrm>
            <a:off x="452980" y="3124200"/>
            <a:ext cx="7086600" cy="76199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dirty="0"/>
              <a:t>6. Select the Approver and click on ‘Submit.’</a:t>
            </a:r>
            <a:endParaRPr lang="en-US" sz="1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5199"/>
            <a:ext cx="3924784" cy="321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105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DAEE-399F-42FB-A883-9932A112BE12}"/>
              </a:ext>
            </a:extLst>
          </p:cNvPr>
          <p:cNvSpPr>
            <a:spLocks noGrp="1"/>
          </p:cNvSpPr>
          <p:nvPr>
            <p:ph type="title"/>
          </p:nvPr>
        </p:nvSpPr>
        <p:spPr/>
        <p:txBody>
          <a:bodyPr>
            <a:normAutofit fontScale="90000"/>
          </a:bodyPr>
          <a:lstStyle/>
          <a:p>
            <a:r>
              <a:rPr lang="en-US" dirty="0">
                <a:solidFill>
                  <a:schemeClr val="tx1"/>
                </a:solidFill>
              </a:rPr>
              <a:t>Keep Expense Report and Original Receipts</a:t>
            </a:r>
          </a:p>
        </p:txBody>
      </p:sp>
      <p:sp>
        <p:nvSpPr>
          <p:cNvPr id="3" name="Content Placeholder 2">
            <a:extLst>
              <a:ext uri="{FF2B5EF4-FFF2-40B4-BE49-F238E27FC236}">
                <a16:creationId xmlns:a16="http://schemas.microsoft.com/office/drawing/2014/main" id="{FE3E58E3-29CD-47CA-B963-FC953D9C537B}"/>
              </a:ext>
            </a:extLst>
          </p:cNvPr>
          <p:cNvSpPr>
            <a:spLocks noGrp="1"/>
          </p:cNvSpPr>
          <p:nvPr>
            <p:ph idx="1"/>
          </p:nvPr>
        </p:nvSpPr>
        <p:spPr/>
        <p:txBody>
          <a:bodyPr/>
          <a:lstStyle/>
          <a:p>
            <a:r>
              <a:rPr lang="en-US" dirty="0"/>
              <a:t>All P-card Expense Report and original receipts should be kept at department level. And they need to be retained for 7 years as per CRA requirement.</a:t>
            </a:r>
          </a:p>
          <a:p>
            <a:endParaRPr lang="en-US" dirty="0"/>
          </a:p>
          <a:p>
            <a:r>
              <a:rPr lang="en-US" dirty="0"/>
              <a:t>The electronic record and receipts are stored in scotia bank website for two years, the documents need to be transferred from scotia bank and saved to University’s driver every two years</a:t>
            </a:r>
          </a:p>
        </p:txBody>
      </p:sp>
    </p:spTree>
    <p:extLst>
      <p:ext uri="{BB962C8B-B14F-4D97-AF65-F5344CB8AC3E}">
        <p14:creationId xmlns:p14="http://schemas.microsoft.com/office/powerpoint/2010/main" val="330223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12C7F-5B5E-48A0-B2BA-9A71E76BBF5F}"/>
              </a:ext>
            </a:extLst>
          </p:cNvPr>
          <p:cNvSpPr>
            <a:spLocks noGrp="1"/>
          </p:cNvSpPr>
          <p:nvPr>
            <p:ph type="title"/>
          </p:nvPr>
        </p:nvSpPr>
        <p:spPr/>
        <p:txBody>
          <a:bodyPr>
            <a:normAutofit fontScale="90000"/>
          </a:bodyPr>
          <a:lstStyle/>
          <a:p>
            <a:r>
              <a:rPr lang="en-US" dirty="0">
                <a:solidFill>
                  <a:schemeClr val="tx1"/>
                </a:solidFill>
              </a:rPr>
              <a:t>Summary of Monthly Submission of Expense Report</a:t>
            </a:r>
          </a:p>
        </p:txBody>
      </p:sp>
      <p:sp>
        <p:nvSpPr>
          <p:cNvPr id="3" name="Content Placeholder 2">
            <a:extLst>
              <a:ext uri="{FF2B5EF4-FFF2-40B4-BE49-F238E27FC236}">
                <a16:creationId xmlns:a16="http://schemas.microsoft.com/office/drawing/2014/main" id="{0D23BBC1-931C-4432-BFFC-5FAA593C4CBC}"/>
              </a:ext>
            </a:extLst>
          </p:cNvPr>
          <p:cNvSpPr>
            <a:spLocks noGrp="1"/>
          </p:cNvSpPr>
          <p:nvPr>
            <p:ph idx="1"/>
          </p:nvPr>
        </p:nvSpPr>
        <p:spPr>
          <a:xfrm>
            <a:off x="457200" y="1981200"/>
            <a:ext cx="8229600" cy="4876800"/>
          </a:xfrm>
        </p:spPr>
        <p:txBody>
          <a:bodyPr/>
          <a:lstStyle/>
          <a:p>
            <a:r>
              <a:rPr lang="en-US" dirty="0"/>
              <a:t>Scotia Bank P-card statement is from 21</a:t>
            </a:r>
            <a:r>
              <a:rPr lang="en-US" baseline="30000" dirty="0"/>
              <a:t>st</a:t>
            </a:r>
            <a:r>
              <a:rPr lang="en-US" dirty="0"/>
              <a:t> of previous month to 20</a:t>
            </a:r>
            <a:r>
              <a:rPr lang="en-US" baseline="30000" dirty="0"/>
              <a:t>th</a:t>
            </a:r>
            <a:r>
              <a:rPr lang="en-US" dirty="0"/>
              <a:t> of current month. Depends on the number of transactions your P-card have, you can code the transaction on weekly or monthly basis.</a:t>
            </a:r>
          </a:p>
          <a:p>
            <a:endParaRPr lang="en-US" dirty="0"/>
          </a:p>
          <a:p>
            <a:r>
              <a:rPr lang="en-US" dirty="0"/>
              <a:t>The deadline for reconciliation to be completed is 24th. The “completed reconciliation” means 1. All the transactions are reviewed, receipts are loaded to each of the transactions; 2. Descriptions, GL string, Tax are selected based on the receipts; 3. Expense report is submitted and approved.</a:t>
            </a:r>
          </a:p>
          <a:p>
            <a:endParaRPr lang="en-US" dirty="0"/>
          </a:p>
        </p:txBody>
      </p:sp>
    </p:spTree>
    <p:extLst>
      <p:ext uri="{BB962C8B-B14F-4D97-AF65-F5344CB8AC3E}">
        <p14:creationId xmlns:p14="http://schemas.microsoft.com/office/powerpoint/2010/main" val="1809872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7003-C722-4EFC-8D9F-A1AE08FCFBE6}"/>
              </a:ext>
            </a:extLst>
          </p:cNvPr>
          <p:cNvSpPr>
            <a:spLocks noGrp="1"/>
          </p:cNvSpPr>
          <p:nvPr>
            <p:ph type="title"/>
          </p:nvPr>
        </p:nvSpPr>
        <p:spPr/>
        <p:txBody>
          <a:bodyPr/>
          <a:lstStyle/>
          <a:p>
            <a:r>
              <a:rPr lang="en-US" dirty="0">
                <a:solidFill>
                  <a:schemeClr val="accent2">
                    <a:lumMod val="75000"/>
                  </a:schemeClr>
                </a:solidFill>
              </a:rPr>
              <a:t>Escalate and Audit procedure</a:t>
            </a:r>
          </a:p>
        </p:txBody>
      </p:sp>
      <p:sp>
        <p:nvSpPr>
          <p:cNvPr id="3" name="Content Placeholder 2">
            <a:extLst>
              <a:ext uri="{FF2B5EF4-FFF2-40B4-BE49-F238E27FC236}">
                <a16:creationId xmlns:a16="http://schemas.microsoft.com/office/drawing/2014/main" id="{1C7C62B9-AE56-4198-8296-C54D4D138AD8}"/>
              </a:ext>
            </a:extLst>
          </p:cNvPr>
          <p:cNvSpPr>
            <a:spLocks noGrp="1"/>
          </p:cNvSpPr>
          <p:nvPr>
            <p:ph idx="1"/>
          </p:nvPr>
        </p:nvSpPr>
        <p:spPr/>
        <p:txBody>
          <a:bodyPr>
            <a:normAutofit/>
          </a:bodyPr>
          <a:lstStyle/>
          <a:p>
            <a:pPr lvl="1"/>
            <a:r>
              <a:rPr lang="en-US" dirty="0">
                <a:solidFill>
                  <a:schemeClr val="accent2">
                    <a:lumMod val="75000"/>
                  </a:schemeClr>
                </a:solidFill>
              </a:rPr>
              <a:t>It is the Card holder’s responsibility to reconcile the P-card statement accurately and on timely manner</a:t>
            </a:r>
          </a:p>
          <a:p>
            <a:pPr lvl="1"/>
            <a:endParaRPr lang="en-US" dirty="0">
              <a:solidFill>
                <a:schemeClr val="accent2">
                  <a:lumMod val="75000"/>
                </a:schemeClr>
              </a:solidFill>
            </a:endParaRPr>
          </a:p>
          <a:p>
            <a:pPr lvl="1"/>
            <a:r>
              <a:rPr lang="en-US" dirty="0">
                <a:solidFill>
                  <a:schemeClr val="accent2">
                    <a:lumMod val="75000"/>
                  </a:schemeClr>
                </a:solidFill>
              </a:rPr>
              <a:t>In order to make sure the quality of GL coding and tax coding, Treasury department will run monthly report to sample audit if the monthly reconciliation is done accurately and in timely manner.</a:t>
            </a:r>
          </a:p>
          <a:p>
            <a:pPr lvl="1"/>
            <a:endParaRPr lang="en-US" dirty="0">
              <a:solidFill>
                <a:schemeClr val="accent2">
                  <a:lumMod val="75000"/>
                </a:schemeClr>
              </a:solidFill>
            </a:endParaRPr>
          </a:p>
          <a:p>
            <a:pPr lvl="1"/>
            <a:r>
              <a:rPr lang="en-US" dirty="0">
                <a:solidFill>
                  <a:schemeClr val="accent2">
                    <a:lumMod val="75000"/>
                  </a:schemeClr>
                </a:solidFill>
              </a:rPr>
              <a:t>When the reconciliation is completely missed or tax code is not reviewed, card holder will be reached to by Treasury for a training session. However if a card holder consistently miss it, he/she will loose the card, because this can lead to significant tax risk for UofG. </a:t>
            </a:r>
          </a:p>
          <a:p>
            <a:pPr lvl="1"/>
            <a:endParaRPr lang="en-US" dirty="0">
              <a:solidFill>
                <a:schemeClr val="accent2">
                  <a:lumMod val="75000"/>
                </a:schemeClr>
              </a:solidFill>
            </a:endParaRPr>
          </a:p>
        </p:txBody>
      </p:sp>
    </p:spTree>
    <p:extLst>
      <p:ext uri="{BB962C8B-B14F-4D97-AF65-F5344CB8AC3E}">
        <p14:creationId xmlns:p14="http://schemas.microsoft.com/office/powerpoint/2010/main" val="255738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B0D1-86AF-497E-A5EA-E8C2A3B318A8}"/>
              </a:ext>
            </a:extLst>
          </p:cNvPr>
          <p:cNvSpPr>
            <a:spLocks noGrp="1"/>
          </p:cNvSpPr>
          <p:nvPr>
            <p:ph type="title"/>
          </p:nvPr>
        </p:nvSpPr>
        <p:spPr/>
        <p:txBody>
          <a:bodyPr/>
          <a:lstStyle/>
          <a:p>
            <a:r>
              <a:rPr lang="en-US" dirty="0">
                <a:solidFill>
                  <a:schemeClr val="accent2">
                    <a:lumMod val="75000"/>
                  </a:schemeClr>
                </a:solidFill>
              </a:rPr>
              <a:t>Seeking professional help</a:t>
            </a:r>
          </a:p>
        </p:txBody>
      </p:sp>
      <p:sp>
        <p:nvSpPr>
          <p:cNvPr id="3" name="Content Placeholder 2">
            <a:extLst>
              <a:ext uri="{FF2B5EF4-FFF2-40B4-BE49-F238E27FC236}">
                <a16:creationId xmlns:a16="http://schemas.microsoft.com/office/drawing/2014/main" id="{75D8A7CC-E752-41FE-BBCC-9959F84B2CB9}"/>
              </a:ext>
            </a:extLst>
          </p:cNvPr>
          <p:cNvSpPr>
            <a:spLocks noGrp="1"/>
          </p:cNvSpPr>
          <p:nvPr>
            <p:ph idx="1"/>
          </p:nvPr>
        </p:nvSpPr>
        <p:spPr/>
        <p:txBody>
          <a:bodyPr/>
          <a:lstStyle/>
          <a:p>
            <a:r>
              <a:rPr lang="en-US" dirty="0">
                <a:solidFill>
                  <a:schemeClr val="accent2">
                    <a:lumMod val="75000"/>
                  </a:schemeClr>
                </a:solidFill>
              </a:rPr>
              <a:t>If you need help understand the steps of reconciliation, tax code selecting, or any other matter about P-card, please email: </a:t>
            </a:r>
            <a:r>
              <a:rPr lang="en-US" dirty="0">
                <a:solidFill>
                  <a:schemeClr val="accent2">
                    <a:lumMod val="75000"/>
                  </a:schemeClr>
                </a:solidFill>
                <a:hlinkClick r:id="rId2">
                  <a:extLst>
                    <a:ext uri="{A12FA001-AC4F-418D-AE19-62706E023703}">
                      <ahyp:hlinkClr xmlns:ahyp="http://schemas.microsoft.com/office/drawing/2018/hyperlinkcolor" val="tx"/>
                    </a:ext>
                  </a:extLst>
                </a:hlinkClick>
              </a:rPr>
              <a:t>treasury@uoguelph.ca</a:t>
            </a:r>
            <a:r>
              <a:rPr lang="en-US" dirty="0">
                <a:solidFill>
                  <a:schemeClr val="accent2">
                    <a:lumMod val="75000"/>
                  </a:schemeClr>
                </a:solidFill>
              </a:rPr>
              <a:t> </a:t>
            </a:r>
          </a:p>
        </p:txBody>
      </p:sp>
    </p:spTree>
    <p:extLst>
      <p:ext uri="{BB962C8B-B14F-4D97-AF65-F5344CB8AC3E}">
        <p14:creationId xmlns:p14="http://schemas.microsoft.com/office/powerpoint/2010/main" val="13488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dirty="0"/>
              <a:t>Appendix A – Home Page</a:t>
            </a:r>
          </a:p>
        </p:txBody>
      </p:sp>
      <p:sp>
        <p:nvSpPr>
          <p:cNvPr id="2" name="Content Placeholder 1"/>
          <p:cNvSpPr>
            <a:spLocks noGrp="1"/>
          </p:cNvSpPr>
          <p:nvPr>
            <p:ph idx="1"/>
          </p:nvPr>
        </p:nvSpPr>
        <p:spPr>
          <a:xfrm>
            <a:off x="457200" y="1447801"/>
            <a:ext cx="7924800" cy="2590800"/>
          </a:xfrm>
        </p:spPr>
        <p:txBody>
          <a:bodyPr>
            <a:normAutofit/>
          </a:bodyPr>
          <a:lstStyle/>
          <a:p>
            <a:r>
              <a:rPr lang="en-US" sz="1200" dirty="0"/>
              <a:t>The Home page contains summary information about your cards and the cards you manage</a:t>
            </a:r>
          </a:p>
          <a:p>
            <a:pPr lvl="1"/>
            <a:r>
              <a:rPr lang="en-US" sz="900" dirty="0"/>
              <a:t>Card Credit limits</a:t>
            </a:r>
          </a:p>
          <a:p>
            <a:pPr lvl="1"/>
            <a:r>
              <a:rPr lang="en-US" sz="900" dirty="0"/>
              <a:t>Last Transaction posted</a:t>
            </a:r>
          </a:p>
          <a:p>
            <a:r>
              <a:rPr lang="en-US" sz="1200" dirty="0"/>
              <a:t>Under “My Tasks”: </a:t>
            </a:r>
          </a:p>
          <a:p>
            <a:pPr lvl="1"/>
            <a:r>
              <a:rPr lang="en-US" sz="900" dirty="0"/>
              <a:t>You can jump to your transactions</a:t>
            </a:r>
          </a:p>
          <a:p>
            <a:pPr lvl="1"/>
            <a:r>
              <a:rPr lang="en-US" sz="900" dirty="0"/>
              <a:t>Create a new Expense Report</a:t>
            </a:r>
          </a:p>
          <a:p>
            <a:pPr lvl="1"/>
            <a:r>
              <a:rPr lang="en-US" sz="900" dirty="0"/>
              <a:t>Review an existing Expense Report</a:t>
            </a:r>
          </a:p>
          <a:p>
            <a:pPr lvl="1"/>
            <a:r>
              <a:rPr lang="en-US" sz="900" dirty="0"/>
              <a:t>View recently approved Expense Reports</a:t>
            </a:r>
          </a:p>
          <a:p>
            <a:pPr lvl="1"/>
            <a:endParaRPr lang="en-US" sz="9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95600"/>
            <a:ext cx="674898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9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BD3F-D22A-457F-8B65-C9BF3844C0BD}"/>
              </a:ext>
            </a:extLst>
          </p:cNvPr>
          <p:cNvSpPr>
            <a:spLocks noGrp="1"/>
          </p:cNvSpPr>
          <p:nvPr>
            <p:ph type="title"/>
          </p:nvPr>
        </p:nvSpPr>
        <p:spPr/>
        <p:txBody>
          <a:bodyPr/>
          <a:lstStyle/>
          <a:p>
            <a:r>
              <a:rPr lang="en-US" dirty="0">
                <a:solidFill>
                  <a:schemeClr val="tx1"/>
                </a:solidFill>
              </a:rPr>
              <a:t>Table of Content</a:t>
            </a:r>
          </a:p>
        </p:txBody>
      </p:sp>
      <p:sp>
        <p:nvSpPr>
          <p:cNvPr id="3" name="Content Placeholder 2">
            <a:extLst>
              <a:ext uri="{FF2B5EF4-FFF2-40B4-BE49-F238E27FC236}">
                <a16:creationId xmlns:a16="http://schemas.microsoft.com/office/drawing/2014/main" id="{F3A41B04-F066-4748-8E9C-6AFF39213BF7}"/>
              </a:ext>
            </a:extLst>
          </p:cNvPr>
          <p:cNvSpPr>
            <a:spLocks noGrp="1"/>
          </p:cNvSpPr>
          <p:nvPr>
            <p:ph idx="1"/>
          </p:nvPr>
        </p:nvSpPr>
        <p:spPr/>
        <p:txBody>
          <a:bodyPr>
            <a:normAutofit lnSpcReduction="10000"/>
          </a:bodyPr>
          <a:lstStyle/>
          <a:p>
            <a:r>
              <a:rPr lang="en-US" dirty="0"/>
              <a:t>Introduction</a:t>
            </a:r>
          </a:p>
          <a:p>
            <a:r>
              <a:rPr lang="en-US" dirty="0" err="1"/>
              <a:t>CentreSuite</a:t>
            </a:r>
            <a:r>
              <a:rPr lang="en-US" dirty="0"/>
              <a:t>: Sign-on page</a:t>
            </a:r>
          </a:p>
          <a:p>
            <a:r>
              <a:rPr lang="en-US" dirty="0" err="1"/>
              <a:t>CentreSuite</a:t>
            </a:r>
            <a:r>
              <a:rPr lang="en-US" dirty="0"/>
              <a:t>: Creating and Printing Expense reports</a:t>
            </a:r>
          </a:p>
          <a:p>
            <a:r>
              <a:rPr lang="en-US" dirty="0"/>
              <a:t>Keep Expense Report and Original Receipts</a:t>
            </a:r>
          </a:p>
          <a:p>
            <a:r>
              <a:rPr lang="en-US" dirty="0"/>
              <a:t>Summary of Monthly Submission of Expense Report</a:t>
            </a:r>
          </a:p>
          <a:p>
            <a:r>
              <a:rPr lang="en-US" dirty="0"/>
              <a:t>Escalate and Audit procedure</a:t>
            </a:r>
          </a:p>
          <a:p>
            <a:r>
              <a:rPr lang="en-US" dirty="0"/>
              <a:t>Seeking professional help</a:t>
            </a:r>
          </a:p>
          <a:p>
            <a:r>
              <a:rPr lang="en-US" dirty="0"/>
              <a:t>Appendix A – Home Page</a:t>
            </a:r>
          </a:p>
          <a:p>
            <a:r>
              <a:rPr lang="en-US" dirty="0"/>
              <a:t>Appendix B – Statements &amp; Review Account Activity </a:t>
            </a:r>
          </a:p>
          <a:p>
            <a:r>
              <a:rPr lang="en-US" dirty="0"/>
              <a:t>Appendix C – Uploading Receipts using Mobile Device</a:t>
            </a:r>
          </a:p>
          <a:p>
            <a:r>
              <a:rPr lang="en-US" dirty="0"/>
              <a:t>Appendix D – Tax coding</a:t>
            </a:r>
          </a:p>
          <a:p>
            <a:r>
              <a:rPr lang="en-US" dirty="0"/>
              <a:t>Appendix E – Forms</a:t>
            </a:r>
          </a:p>
          <a:p>
            <a:endParaRPr lang="en-US" dirty="0"/>
          </a:p>
        </p:txBody>
      </p:sp>
    </p:spTree>
    <p:extLst>
      <p:ext uri="{BB962C8B-B14F-4D97-AF65-F5344CB8AC3E}">
        <p14:creationId xmlns:p14="http://schemas.microsoft.com/office/powerpoint/2010/main" val="242860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Appendix B –Statements &amp; Review Account Activity </a:t>
            </a:r>
          </a:p>
        </p:txBody>
      </p:sp>
      <p:sp>
        <p:nvSpPr>
          <p:cNvPr id="2" name="Content Placeholder 1"/>
          <p:cNvSpPr>
            <a:spLocks noGrp="1"/>
          </p:cNvSpPr>
          <p:nvPr>
            <p:ph idx="1"/>
          </p:nvPr>
        </p:nvSpPr>
        <p:spPr>
          <a:xfrm>
            <a:off x="457200" y="1447801"/>
            <a:ext cx="7086600" cy="1905000"/>
          </a:xfrm>
        </p:spPr>
        <p:txBody>
          <a:bodyPr>
            <a:normAutofit/>
          </a:bodyPr>
          <a:lstStyle/>
          <a:p>
            <a:r>
              <a:rPr lang="en-US" sz="1200" dirty="0"/>
              <a:t>Account Balance and Activity can be confirmed by clicking on the “account summary” button</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9248"/>
            <a:ext cx="8382000" cy="422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370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Appendix B –Statements &amp; Review Account Activity </a:t>
            </a:r>
            <a:br>
              <a:rPr lang="en-US" sz="3200" dirty="0"/>
            </a:br>
            <a:endParaRPr lang="en-US" sz="3200" dirty="0"/>
          </a:p>
        </p:txBody>
      </p:sp>
      <p:sp>
        <p:nvSpPr>
          <p:cNvPr id="6" name="TextBox 5"/>
          <p:cNvSpPr txBox="1"/>
          <p:nvPr/>
        </p:nvSpPr>
        <p:spPr>
          <a:xfrm>
            <a:off x="614818" y="1233100"/>
            <a:ext cx="4672113" cy="276999"/>
          </a:xfrm>
          <a:prstGeom prst="rect">
            <a:avLst/>
          </a:prstGeom>
          <a:noFill/>
        </p:spPr>
        <p:txBody>
          <a:bodyPr wrap="none" rtlCol="0">
            <a:spAutoFit/>
          </a:bodyPr>
          <a:lstStyle/>
          <a:p>
            <a:pPr marL="171450" indent="-171450">
              <a:buFont typeface="Arial" pitchFamily="34" charset="0"/>
              <a:buChar char="•"/>
            </a:pPr>
            <a:r>
              <a:rPr lang="en-US" sz="1200" dirty="0"/>
              <a:t>Recent transactions can be seen by clicking on the “Transactions” tab</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458200" cy="365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371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Appendix B –Statements &amp; Review Account Activity </a:t>
            </a:r>
          </a:p>
        </p:txBody>
      </p:sp>
      <p:sp>
        <p:nvSpPr>
          <p:cNvPr id="2" name="Content Placeholder 1"/>
          <p:cNvSpPr>
            <a:spLocks noGrp="1"/>
          </p:cNvSpPr>
          <p:nvPr>
            <p:ph idx="1"/>
          </p:nvPr>
        </p:nvSpPr>
        <p:spPr>
          <a:xfrm>
            <a:off x="457200" y="1447801"/>
            <a:ext cx="5486400" cy="838199"/>
          </a:xfrm>
        </p:spPr>
        <p:txBody>
          <a:bodyPr>
            <a:normAutofit/>
          </a:bodyPr>
          <a:lstStyle/>
          <a:p>
            <a:r>
              <a:rPr lang="en-US" sz="1200" dirty="0"/>
              <a:t>The Card program provides Electronic statements. </a:t>
            </a:r>
          </a:p>
          <a:p>
            <a:pPr lvl="1">
              <a:buFont typeface="+mj-lt"/>
              <a:buAutoNum type="arabicPeriod"/>
            </a:pPr>
            <a:r>
              <a:rPr lang="en-US" sz="1000" dirty="0"/>
              <a:t>Statements are accessible on CentreSuite online for 6 months.  </a:t>
            </a:r>
          </a:p>
        </p:txBody>
      </p:sp>
      <p:sp>
        <p:nvSpPr>
          <p:cNvPr id="6" name="TextBox 5"/>
          <p:cNvSpPr txBox="1"/>
          <p:nvPr/>
        </p:nvSpPr>
        <p:spPr>
          <a:xfrm>
            <a:off x="311020" y="2096202"/>
            <a:ext cx="5029200" cy="400110"/>
          </a:xfrm>
          <a:prstGeom prst="rect">
            <a:avLst/>
          </a:prstGeom>
          <a:noFill/>
        </p:spPr>
        <p:txBody>
          <a:bodyPr wrap="square" rtlCol="0">
            <a:spAutoFit/>
          </a:bodyPr>
          <a:lstStyle/>
          <a:p>
            <a:r>
              <a:rPr lang="en-US" sz="1000" dirty="0"/>
              <a:t>1. Click on the ‘Statements’ tab for the cards you manage from the Review activity screen. Then click on the PDF icon to open the </a:t>
            </a:r>
          </a:p>
        </p:txBody>
      </p:sp>
      <p:sp>
        <p:nvSpPr>
          <p:cNvPr id="4" name="TextBox 3"/>
          <p:cNvSpPr txBox="1"/>
          <p:nvPr/>
        </p:nvSpPr>
        <p:spPr>
          <a:xfrm>
            <a:off x="359342" y="6059958"/>
            <a:ext cx="4413380" cy="400110"/>
          </a:xfrm>
          <a:prstGeom prst="rect">
            <a:avLst/>
          </a:prstGeom>
          <a:noFill/>
        </p:spPr>
        <p:txBody>
          <a:bodyPr wrap="square" rtlCol="0">
            <a:spAutoFit/>
          </a:bodyPr>
          <a:lstStyle/>
          <a:p>
            <a:pPr marL="171450" indent="-171450">
              <a:buFont typeface="Arial" pitchFamily="34" charset="0"/>
              <a:buChar char="•"/>
            </a:pPr>
            <a:r>
              <a:rPr lang="en-US" sz="1000" dirty="0"/>
              <a:t>The statement is only used to reconcile your expense report. </a:t>
            </a:r>
          </a:p>
          <a:p>
            <a:pPr marL="171450" indent="-171450">
              <a:buFont typeface="Arial" pitchFamily="34" charset="0"/>
              <a:buChar char="•"/>
            </a:pPr>
            <a:r>
              <a:rPr lang="en-US" sz="1000" dirty="0"/>
              <a:t>No payment to the Bank  is required.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34" y="2643705"/>
            <a:ext cx="7667625" cy="339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857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C – Uploading Receipts using Mobile Device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4" y="3593193"/>
            <a:ext cx="9144000" cy="22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838867"/>
            <a:ext cx="5063117" cy="1754326"/>
          </a:xfrm>
          <a:prstGeom prst="rect">
            <a:avLst/>
          </a:prstGeom>
          <a:noFill/>
        </p:spPr>
        <p:txBody>
          <a:bodyPr wrap="none" rtlCol="0">
            <a:spAutoFit/>
          </a:bodyPr>
          <a:lstStyle/>
          <a:p>
            <a:r>
              <a:rPr lang="en-US" dirty="0"/>
              <a:t>- Take a picture of the receipt on your mobile device</a:t>
            </a:r>
          </a:p>
          <a:p>
            <a:r>
              <a:rPr lang="en-US" dirty="0"/>
              <a:t>- Login to CentreSuite from your mobile device</a:t>
            </a:r>
          </a:p>
          <a:p>
            <a:r>
              <a:rPr lang="en-US" dirty="0"/>
              <a:t>- Click on ‘Upload Receipts’ on the homepage</a:t>
            </a:r>
          </a:p>
          <a:p>
            <a:r>
              <a:rPr lang="en-US" dirty="0"/>
              <a:t>- Select the image from your photo library</a:t>
            </a:r>
          </a:p>
          <a:p>
            <a:r>
              <a:rPr lang="en-US" dirty="0"/>
              <a:t>- Click on ‘Upload’</a:t>
            </a:r>
          </a:p>
          <a:p>
            <a:endParaRPr lang="en-US" dirty="0"/>
          </a:p>
        </p:txBody>
      </p:sp>
    </p:spTree>
    <p:extLst>
      <p:ext uri="{BB962C8B-B14F-4D97-AF65-F5344CB8AC3E}">
        <p14:creationId xmlns:p14="http://schemas.microsoft.com/office/powerpoint/2010/main" val="155655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chemeClr val="tx1"/>
                </a:solidFill>
              </a:rPr>
              <a:t>Appendix D – Tax coding</a:t>
            </a:r>
          </a:p>
        </p:txBody>
      </p:sp>
      <p:pic>
        <p:nvPicPr>
          <p:cNvPr id="1026" name="Picture 1" descr="image001">
            <a:extLst>
              <a:ext uri="{FF2B5EF4-FFF2-40B4-BE49-F238E27FC236}">
                <a16:creationId xmlns:a16="http://schemas.microsoft.com/office/drawing/2014/main" id="{9CF62AF8-E7BB-4C61-B5CC-1660F6CED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782448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483D1F4-0199-4E69-9E49-FD2116B6594F}"/>
              </a:ext>
            </a:extLst>
          </p:cNvPr>
          <p:cNvSpPr txBox="1"/>
          <p:nvPr/>
        </p:nvSpPr>
        <p:spPr>
          <a:xfrm>
            <a:off x="533400" y="1402318"/>
            <a:ext cx="7824482" cy="646331"/>
          </a:xfrm>
          <a:prstGeom prst="rect">
            <a:avLst/>
          </a:prstGeom>
          <a:noFill/>
        </p:spPr>
        <p:txBody>
          <a:bodyPr wrap="square" rtlCol="0">
            <a:spAutoFit/>
          </a:bodyPr>
          <a:lstStyle/>
          <a:p>
            <a:r>
              <a:rPr lang="en-US" dirty="0"/>
              <a:t>There are 7 categories tax coding you can choose for each transaction, next page will present you the decision tree for tax coding</a:t>
            </a:r>
          </a:p>
        </p:txBody>
      </p:sp>
      <p:sp>
        <p:nvSpPr>
          <p:cNvPr id="10" name="Rectangle 9">
            <a:extLst>
              <a:ext uri="{FF2B5EF4-FFF2-40B4-BE49-F238E27FC236}">
                <a16:creationId xmlns:a16="http://schemas.microsoft.com/office/drawing/2014/main" id="{E6326598-215C-4FE9-807F-B4C1DE4571B2}"/>
              </a:ext>
            </a:extLst>
          </p:cNvPr>
          <p:cNvSpPr/>
          <p:nvPr/>
        </p:nvSpPr>
        <p:spPr>
          <a:xfrm>
            <a:off x="249451" y="2169014"/>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①</a:t>
            </a:r>
            <a:endParaRPr lang="en-US"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p:txBody>
      </p:sp>
      <p:sp>
        <p:nvSpPr>
          <p:cNvPr id="11" name="Rectangle 10">
            <a:extLst>
              <a:ext uri="{FF2B5EF4-FFF2-40B4-BE49-F238E27FC236}">
                <a16:creationId xmlns:a16="http://schemas.microsoft.com/office/drawing/2014/main" id="{9048D16A-49D6-4C8D-BDE5-4B37355E2046}"/>
              </a:ext>
            </a:extLst>
          </p:cNvPr>
          <p:cNvSpPr/>
          <p:nvPr/>
        </p:nvSpPr>
        <p:spPr>
          <a:xfrm>
            <a:off x="249451" y="2559367"/>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②</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id="{B098CFA6-A4C5-4EB5-8AF6-9F100E6C45E9}"/>
              </a:ext>
            </a:extLst>
          </p:cNvPr>
          <p:cNvSpPr/>
          <p:nvPr/>
        </p:nvSpPr>
        <p:spPr>
          <a:xfrm>
            <a:off x="249451" y="2976282"/>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③</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3" name="Rectangle 12">
            <a:extLst>
              <a:ext uri="{FF2B5EF4-FFF2-40B4-BE49-F238E27FC236}">
                <a16:creationId xmlns:a16="http://schemas.microsoft.com/office/drawing/2014/main" id="{BF3DC7D1-88FA-44CD-8FD8-B814D0F704F5}"/>
              </a:ext>
            </a:extLst>
          </p:cNvPr>
          <p:cNvSpPr/>
          <p:nvPr/>
        </p:nvSpPr>
        <p:spPr>
          <a:xfrm>
            <a:off x="249451" y="3393197"/>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④</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4" name="Rectangle 13">
            <a:extLst>
              <a:ext uri="{FF2B5EF4-FFF2-40B4-BE49-F238E27FC236}">
                <a16:creationId xmlns:a16="http://schemas.microsoft.com/office/drawing/2014/main" id="{D34A45A0-C26E-4789-A9F4-0AD0837B093F}"/>
              </a:ext>
            </a:extLst>
          </p:cNvPr>
          <p:cNvSpPr/>
          <p:nvPr/>
        </p:nvSpPr>
        <p:spPr>
          <a:xfrm>
            <a:off x="249451" y="3810112"/>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⑤</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id="{DF70AF88-BB7E-4992-ADA1-A217D6F919EE}"/>
              </a:ext>
            </a:extLst>
          </p:cNvPr>
          <p:cNvSpPr/>
          <p:nvPr/>
        </p:nvSpPr>
        <p:spPr>
          <a:xfrm>
            <a:off x="249451" y="4227027"/>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⑥</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16" name="Rectangle 15">
            <a:extLst>
              <a:ext uri="{FF2B5EF4-FFF2-40B4-BE49-F238E27FC236}">
                <a16:creationId xmlns:a16="http://schemas.microsoft.com/office/drawing/2014/main" id="{BCD983A2-7448-4F00-B96D-0165D82D6AC1}"/>
              </a:ext>
            </a:extLst>
          </p:cNvPr>
          <p:cNvSpPr/>
          <p:nvPr/>
        </p:nvSpPr>
        <p:spPr>
          <a:xfrm>
            <a:off x="249451" y="4643942"/>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⑦</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5310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chemeClr val="tx1"/>
                </a:solidFill>
              </a:rPr>
              <a:t>Appendix D – Tax coding (continued)</a:t>
            </a:r>
          </a:p>
        </p:txBody>
      </p:sp>
      <p:sp>
        <p:nvSpPr>
          <p:cNvPr id="9" name="TextBox 8">
            <a:extLst>
              <a:ext uri="{FF2B5EF4-FFF2-40B4-BE49-F238E27FC236}">
                <a16:creationId xmlns:a16="http://schemas.microsoft.com/office/drawing/2014/main" id="{4483D1F4-0199-4E69-9E49-FD2116B6594F}"/>
              </a:ext>
            </a:extLst>
          </p:cNvPr>
          <p:cNvSpPr txBox="1"/>
          <p:nvPr/>
        </p:nvSpPr>
        <p:spPr>
          <a:xfrm>
            <a:off x="457200" y="1402318"/>
            <a:ext cx="7900682" cy="369332"/>
          </a:xfrm>
          <a:prstGeom prst="rect">
            <a:avLst/>
          </a:prstGeom>
          <a:noFill/>
        </p:spPr>
        <p:txBody>
          <a:bodyPr wrap="square" rtlCol="0">
            <a:spAutoFit/>
          </a:bodyPr>
          <a:lstStyle/>
          <a:p>
            <a:r>
              <a:rPr lang="en-US" dirty="0"/>
              <a:t>Decision tree for tax coding: </a:t>
            </a:r>
          </a:p>
        </p:txBody>
      </p:sp>
      <p:sp>
        <p:nvSpPr>
          <p:cNvPr id="2" name="Diamond 1">
            <a:extLst>
              <a:ext uri="{FF2B5EF4-FFF2-40B4-BE49-F238E27FC236}">
                <a16:creationId xmlns:a16="http://schemas.microsoft.com/office/drawing/2014/main" id="{B361F2F4-846C-40ED-8790-359829BF120C}"/>
              </a:ext>
            </a:extLst>
          </p:cNvPr>
          <p:cNvSpPr/>
          <p:nvPr/>
        </p:nvSpPr>
        <p:spPr>
          <a:xfrm>
            <a:off x="1790700" y="1847163"/>
            <a:ext cx="6134100" cy="79340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Where the purchase or service come from </a:t>
            </a:r>
          </a:p>
        </p:txBody>
      </p:sp>
      <p:cxnSp>
        <p:nvCxnSpPr>
          <p:cNvPr id="5" name="Connector: Elbow 4">
            <a:extLst>
              <a:ext uri="{FF2B5EF4-FFF2-40B4-BE49-F238E27FC236}">
                <a16:creationId xmlns:a16="http://schemas.microsoft.com/office/drawing/2014/main" id="{14AFB8D9-8368-44AA-85C9-8F130CF695BA}"/>
              </a:ext>
            </a:extLst>
          </p:cNvPr>
          <p:cNvCxnSpPr>
            <a:cxnSpLocks/>
            <a:stCxn id="2" idx="2"/>
          </p:cNvCxnSpPr>
          <p:nvPr/>
        </p:nvCxnSpPr>
        <p:spPr>
          <a:xfrm rot="16200000" flipH="1">
            <a:off x="5516293" y="1982024"/>
            <a:ext cx="547574" cy="18646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DE0D26C-8D84-4751-A511-6507B45541B0}"/>
              </a:ext>
            </a:extLst>
          </p:cNvPr>
          <p:cNvCxnSpPr>
            <a:cxnSpLocks/>
            <a:stCxn id="2" idx="2"/>
          </p:cNvCxnSpPr>
          <p:nvPr/>
        </p:nvCxnSpPr>
        <p:spPr>
          <a:xfrm rot="5400000">
            <a:off x="3419425" y="1746949"/>
            <a:ext cx="544707" cy="23319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1F378F7-51EB-4696-86C1-5C8661672CA3}"/>
              </a:ext>
            </a:extLst>
          </p:cNvPr>
          <p:cNvSpPr/>
          <p:nvPr/>
        </p:nvSpPr>
        <p:spPr>
          <a:xfrm>
            <a:off x="1078005" y="2897264"/>
            <a:ext cx="1447800" cy="533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Domestic</a:t>
            </a:r>
          </a:p>
        </p:txBody>
      </p:sp>
      <p:sp>
        <p:nvSpPr>
          <p:cNvPr id="14" name="Rectangle 13">
            <a:extLst>
              <a:ext uri="{FF2B5EF4-FFF2-40B4-BE49-F238E27FC236}">
                <a16:creationId xmlns:a16="http://schemas.microsoft.com/office/drawing/2014/main" id="{D3185947-B3DA-4FA0-B2C0-702CD21B75FE}"/>
              </a:ext>
            </a:extLst>
          </p:cNvPr>
          <p:cNvSpPr/>
          <p:nvPr/>
        </p:nvSpPr>
        <p:spPr>
          <a:xfrm>
            <a:off x="6716805" y="2897263"/>
            <a:ext cx="1447800" cy="533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Import</a:t>
            </a:r>
          </a:p>
        </p:txBody>
      </p:sp>
      <p:cxnSp>
        <p:nvCxnSpPr>
          <p:cNvPr id="15" name="Straight Connector 14">
            <a:extLst>
              <a:ext uri="{FF2B5EF4-FFF2-40B4-BE49-F238E27FC236}">
                <a16:creationId xmlns:a16="http://schemas.microsoft.com/office/drawing/2014/main" id="{F905724C-31A5-489B-96D7-09D8C37F402D}"/>
              </a:ext>
            </a:extLst>
          </p:cNvPr>
          <p:cNvCxnSpPr>
            <a:cxnSpLocks/>
            <a:stCxn id="12" idx="2"/>
          </p:cNvCxnSpPr>
          <p:nvPr/>
        </p:nvCxnSpPr>
        <p:spPr>
          <a:xfrm>
            <a:off x="1801905" y="3430665"/>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F32F6-ACED-4B48-B4C6-15A7E0B0E280}"/>
              </a:ext>
            </a:extLst>
          </p:cNvPr>
          <p:cNvCxnSpPr>
            <a:cxnSpLocks/>
          </p:cNvCxnSpPr>
          <p:nvPr/>
        </p:nvCxnSpPr>
        <p:spPr>
          <a:xfrm>
            <a:off x="7402605" y="3430664"/>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511CB97-780E-4BAC-9EBC-3F432A86E71A}"/>
              </a:ext>
            </a:extLst>
          </p:cNvPr>
          <p:cNvSpPr/>
          <p:nvPr/>
        </p:nvSpPr>
        <p:spPr>
          <a:xfrm>
            <a:off x="925605" y="3811664"/>
            <a:ext cx="2895598" cy="2209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Based on the invoice/receipt tax amount, to select:</a:t>
            </a:r>
          </a:p>
          <a:p>
            <a:r>
              <a:rPr lang="en-US" dirty="0">
                <a:solidFill>
                  <a:schemeClr val="tx1"/>
                </a:solidFill>
              </a:rPr>
              <a:t>    13% HST</a:t>
            </a:r>
          </a:p>
          <a:p>
            <a:r>
              <a:rPr lang="en-US" dirty="0">
                <a:solidFill>
                  <a:schemeClr val="tx1"/>
                </a:solidFill>
              </a:rPr>
              <a:t>    15% HST</a:t>
            </a:r>
          </a:p>
          <a:p>
            <a:r>
              <a:rPr lang="en-US" dirty="0">
                <a:solidFill>
                  <a:schemeClr val="tx1"/>
                </a:solidFill>
              </a:rPr>
              <a:t>    5% GST</a:t>
            </a:r>
          </a:p>
          <a:p>
            <a:r>
              <a:rPr lang="en-US" dirty="0">
                <a:solidFill>
                  <a:schemeClr val="tx1"/>
                </a:solidFill>
              </a:rPr>
              <a:t>    Books * 5%GST</a:t>
            </a:r>
            <a:endParaRPr lang="en-US" sz="1200" dirty="0">
              <a:solidFill>
                <a:schemeClr val="tx1"/>
              </a:solidFill>
            </a:endParaRPr>
          </a:p>
          <a:p>
            <a:r>
              <a:rPr lang="en-US" sz="1200" dirty="0">
                <a:solidFill>
                  <a:schemeClr val="tx1"/>
                </a:solidFill>
              </a:rPr>
              <a:t>      No HST/GST tax charged invoice – Goods/Service exempt or zero-rated</a:t>
            </a:r>
          </a:p>
          <a:p>
            <a:endParaRPr lang="en-US" dirty="0">
              <a:solidFill>
                <a:schemeClr val="tx1"/>
              </a:solidFill>
            </a:endParaRPr>
          </a:p>
        </p:txBody>
      </p:sp>
      <p:sp>
        <p:nvSpPr>
          <p:cNvPr id="21" name="Rectangle 20">
            <a:extLst>
              <a:ext uri="{FF2B5EF4-FFF2-40B4-BE49-F238E27FC236}">
                <a16:creationId xmlns:a16="http://schemas.microsoft.com/office/drawing/2014/main" id="{3B554413-CB77-4F4F-AA9D-8C121E239BA6}"/>
              </a:ext>
            </a:extLst>
          </p:cNvPr>
          <p:cNvSpPr/>
          <p:nvPr/>
        </p:nvSpPr>
        <p:spPr>
          <a:xfrm>
            <a:off x="4003248" y="3823579"/>
            <a:ext cx="4800596" cy="2209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If the purchase is tangible goods, select: No HST/GST tax charged invoice – Goods shipped from outside of Canada;</a:t>
            </a:r>
          </a:p>
          <a:p>
            <a:r>
              <a:rPr lang="en-US" dirty="0">
                <a:solidFill>
                  <a:schemeClr val="tx1"/>
                </a:solidFill>
              </a:rPr>
              <a:t>     If the purchase is service, or intangible like copyright, license, select: No HST/GST tax charged invoice – Service from outside of Canada</a:t>
            </a:r>
          </a:p>
          <a:p>
            <a:r>
              <a:rPr lang="en-US" dirty="0">
                <a:solidFill>
                  <a:schemeClr val="tx1"/>
                </a:solidFill>
              </a:rPr>
              <a:t>     </a:t>
            </a:r>
            <a:r>
              <a:rPr lang="en-US" sz="1200" dirty="0">
                <a:solidFill>
                  <a:schemeClr val="tx1"/>
                </a:solidFill>
              </a:rPr>
              <a:t>No HST/GST tax charged invoice – Goods/Service exempt or zero-rated</a:t>
            </a:r>
          </a:p>
          <a:p>
            <a:endParaRPr lang="en-US" dirty="0">
              <a:solidFill>
                <a:schemeClr val="tx1"/>
              </a:solidFill>
            </a:endParaRPr>
          </a:p>
        </p:txBody>
      </p:sp>
      <p:sp>
        <p:nvSpPr>
          <p:cNvPr id="23" name="Rectangle 22">
            <a:extLst>
              <a:ext uri="{FF2B5EF4-FFF2-40B4-BE49-F238E27FC236}">
                <a16:creationId xmlns:a16="http://schemas.microsoft.com/office/drawing/2014/main" id="{2DBF1198-B650-42B9-BCAE-09D37BD9835A}"/>
              </a:ext>
            </a:extLst>
          </p:cNvPr>
          <p:cNvSpPr/>
          <p:nvPr/>
        </p:nvSpPr>
        <p:spPr>
          <a:xfrm>
            <a:off x="858369" y="4297150"/>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①</a:t>
            </a:r>
            <a:endParaRPr lang="en-US" dirty="0">
              <a:solidFill>
                <a:srgbClr val="FF0000"/>
              </a:solidFill>
              <a:latin typeface="Calibri" panose="020F0502020204030204" pitchFamily="34" charset="0"/>
              <a:ea typeface="DengXian" panose="02010600030101010101" pitchFamily="2" charset="-122"/>
              <a:cs typeface="Times New Roman" panose="02020603050405020304" pitchFamily="18" charset="0"/>
            </a:endParaRPr>
          </a:p>
        </p:txBody>
      </p:sp>
      <p:sp>
        <p:nvSpPr>
          <p:cNvPr id="24" name="Rectangle 23">
            <a:extLst>
              <a:ext uri="{FF2B5EF4-FFF2-40B4-BE49-F238E27FC236}">
                <a16:creationId xmlns:a16="http://schemas.microsoft.com/office/drawing/2014/main" id="{C357868C-0112-49FB-BCE7-9D1524F9AA83}"/>
              </a:ext>
            </a:extLst>
          </p:cNvPr>
          <p:cNvSpPr/>
          <p:nvPr/>
        </p:nvSpPr>
        <p:spPr>
          <a:xfrm>
            <a:off x="858369" y="4588742"/>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②</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25" name="Rectangle 24">
            <a:extLst>
              <a:ext uri="{FF2B5EF4-FFF2-40B4-BE49-F238E27FC236}">
                <a16:creationId xmlns:a16="http://schemas.microsoft.com/office/drawing/2014/main" id="{6BAFD5FB-A9B7-435F-9667-54C57D03A077}"/>
              </a:ext>
            </a:extLst>
          </p:cNvPr>
          <p:cNvSpPr/>
          <p:nvPr/>
        </p:nvSpPr>
        <p:spPr>
          <a:xfrm>
            <a:off x="862851" y="4870854"/>
            <a:ext cx="357227" cy="376129"/>
          </a:xfrm>
          <a:prstGeom prst="rect">
            <a:avLst/>
          </a:prstGeom>
        </p:spPr>
        <p:txBody>
          <a:bodyPr wrap="squar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③</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26" name="Rectangle 25">
            <a:extLst>
              <a:ext uri="{FF2B5EF4-FFF2-40B4-BE49-F238E27FC236}">
                <a16:creationId xmlns:a16="http://schemas.microsoft.com/office/drawing/2014/main" id="{88E528F1-762B-4AB9-B007-FF4548A8597A}"/>
              </a:ext>
            </a:extLst>
          </p:cNvPr>
          <p:cNvSpPr/>
          <p:nvPr/>
        </p:nvSpPr>
        <p:spPr>
          <a:xfrm>
            <a:off x="858369" y="5158765"/>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④</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31" name="Rectangle 30">
            <a:extLst>
              <a:ext uri="{FF2B5EF4-FFF2-40B4-BE49-F238E27FC236}">
                <a16:creationId xmlns:a16="http://schemas.microsoft.com/office/drawing/2014/main" id="{D20F46B8-2D4E-45CD-BDA4-A1127E6A86BD}"/>
              </a:ext>
            </a:extLst>
          </p:cNvPr>
          <p:cNvSpPr/>
          <p:nvPr/>
        </p:nvSpPr>
        <p:spPr>
          <a:xfrm>
            <a:off x="870256" y="5416736"/>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⑥</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32" name="Rectangle 31">
            <a:extLst>
              <a:ext uri="{FF2B5EF4-FFF2-40B4-BE49-F238E27FC236}">
                <a16:creationId xmlns:a16="http://schemas.microsoft.com/office/drawing/2014/main" id="{4D1BB935-9AE9-4540-811D-8A4EB0EC6807}"/>
              </a:ext>
            </a:extLst>
          </p:cNvPr>
          <p:cNvSpPr/>
          <p:nvPr/>
        </p:nvSpPr>
        <p:spPr>
          <a:xfrm>
            <a:off x="4003248" y="3823579"/>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⑤</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33" name="Rectangle 32">
            <a:extLst>
              <a:ext uri="{FF2B5EF4-FFF2-40B4-BE49-F238E27FC236}">
                <a16:creationId xmlns:a16="http://schemas.microsoft.com/office/drawing/2014/main" id="{1D6ABF6F-1294-4A45-BD11-E29470B651B1}"/>
              </a:ext>
            </a:extLst>
          </p:cNvPr>
          <p:cNvSpPr/>
          <p:nvPr/>
        </p:nvSpPr>
        <p:spPr>
          <a:xfrm>
            <a:off x="4003248" y="4625344"/>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⑦</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34" name="Rectangle 33">
            <a:extLst>
              <a:ext uri="{FF2B5EF4-FFF2-40B4-BE49-F238E27FC236}">
                <a16:creationId xmlns:a16="http://schemas.microsoft.com/office/drawing/2014/main" id="{DFCE2AE0-75BC-4436-8B44-3142650561B0}"/>
              </a:ext>
            </a:extLst>
          </p:cNvPr>
          <p:cNvSpPr/>
          <p:nvPr/>
        </p:nvSpPr>
        <p:spPr>
          <a:xfrm>
            <a:off x="4003248" y="5440369"/>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⑥</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
        <p:nvSpPr>
          <p:cNvPr id="42" name="TextBox 41">
            <a:extLst>
              <a:ext uri="{FF2B5EF4-FFF2-40B4-BE49-F238E27FC236}">
                <a16:creationId xmlns:a16="http://schemas.microsoft.com/office/drawing/2014/main" id="{82C522A1-93C1-4D1B-832D-A4B38FDF02A2}"/>
              </a:ext>
            </a:extLst>
          </p:cNvPr>
          <p:cNvSpPr txBox="1"/>
          <p:nvPr/>
        </p:nvSpPr>
        <p:spPr>
          <a:xfrm>
            <a:off x="762000" y="6070684"/>
            <a:ext cx="3962399" cy="253916"/>
          </a:xfrm>
          <a:prstGeom prst="rect">
            <a:avLst/>
          </a:prstGeom>
          <a:noFill/>
        </p:spPr>
        <p:txBody>
          <a:bodyPr wrap="square" rtlCol="0">
            <a:spAutoFit/>
          </a:bodyPr>
          <a:lstStyle/>
          <a:p>
            <a:r>
              <a:rPr lang="en-US" sz="1050" i="1" dirty="0"/>
              <a:t>* Books noted here is only for printed book, not electronic or CD books</a:t>
            </a:r>
          </a:p>
        </p:txBody>
      </p:sp>
    </p:spTree>
    <p:extLst>
      <p:ext uri="{BB962C8B-B14F-4D97-AF65-F5344CB8AC3E}">
        <p14:creationId xmlns:p14="http://schemas.microsoft.com/office/powerpoint/2010/main" val="3895056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6CC7-143D-49DC-96B3-54114E3E41AC}"/>
              </a:ext>
            </a:extLst>
          </p:cNvPr>
          <p:cNvSpPr>
            <a:spLocks noGrp="1"/>
          </p:cNvSpPr>
          <p:nvPr>
            <p:ph type="title"/>
          </p:nvPr>
        </p:nvSpPr>
        <p:spPr>
          <a:xfrm>
            <a:off x="228600" y="520764"/>
            <a:ext cx="8229600" cy="990600"/>
          </a:xfrm>
        </p:spPr>
        <p:txBody>
          <a:bodyPr>
            <a:normAutofit/>
          </a:bodyPr>
          <a:lstStyle/>
          <a:p>
            <a:r>
              <a:rPr lang="en-US" sz="3200" dirty="0">
                <a:solidFill>
                  <a:schemeClr val="tx1"/>
                </a:solidFill>
              </a:rPr>
              <a:t>Appendix D – Tax coding (continued)</a:t>
            </a:r>
          </a:p>
        </p:txBody>
      </p:sp>
      <p:sp>
        <p:nvSpPr>
          <p:cNvPr id="4" name="Content Placeholder 3">
            <a:extLst>
              <a:ext uri="{FF2B5EF4-FFF2-40B4-BE49-F238E27FC236}">
                <a16:creationId xmlns:a16="http://schemas.microsoft.com/office/drawing/2014/main" id="{78F6DA2D-6804-44CB-B594-53B95CC3A6DD}"/>
              </a:ext>
            </a:extLst>
          </p:cNvPr>
          <p:cNvSpPr>
            <a:spLocks noGrp="1"/>
          </p:cNvSpPr>
          <p:nvPr>
            <p:ph idx="1"/>
          </p:nvPr>
        </p:nvSpPr>
        <p:spPr>
          <a:xfrm>
            <a:off x="422702" y="1319704"/>
            <a:ext cx="8229600" cy="369332"/>
          </a:xfrm>
          <a:prstGeom prst="rect">
            <a:avLst/>
          </a:prstGeom>
        </p:spPr>
        <p:txBody>
          <a:bodyPr>
            <a:spAutoFit/>
          </a:bodyPr>
          <a:lstStyle/>
          <a:p>
            <a:pPr marL="0" indent="0">
              <a:buNone/>
            </a:pPr>
            <a:r>
              <a:rPr lang="en-US" sz="1800" dirty="0"/>
              <a:t>      No HST/GST tax charged invoice – Goods/Service exempt or zero-rated</a:t>
            </a:r>
          </a:p>
        </p:txBody>
      </p:sp>
      <p:sp>
        <p:nvSpPr>
          <p:cNvPr id="5" name="Rectangle 4">
            <a:extLst>
              <a:ext uri="{FF2B5EF4-FFF2-40B4-BE49-F238E27FC236}">
                <a16:creationId xmlns:a16="http://schemas.microsoft.com/office/drawing/2014/main" id="{3B7FC3BA-122E-42D0-A1A2-BD116A26D5CE}"/>
              </a:ext>
            </a:extLst>
          </p:cNvPr>
          <p:cNvSpPr/>
          <p:nvPr/>
        </p:nvSpPr>
        <p:spPr>
          <a:xfrm>
            <a:off x="838200" y="3426760"/>
            <a:ext cx="7848600" cy="2031325"/>
          </a:xfrm>
          <a:prstGeom prst="rect">
            <a:avLst/>
          </a:prstGeom>
          <a:ln>
            <a:solidFill>
              <a:schemeClr val="tx1"/>
            </a:solidFill>
          </a:ln>
        </p:spPr>
        <p:txBody>
          <a:bodyPr wrap="square">
            <a:spAutoFit/>
          </a:bodyPr>
          <a:lstStyle/>
          <a:p>
            <a:r>
              <a:rPr lang="en-US" b="1" dirty="0"/>
              <a:t>The zero rated goods most commonly purchased by Guelph are:</a:t>
            </a:r>
          </a:p>
          <a:p>
            <a:pPr marL="285750" indent="-285750">
              <a:buFont typeface="Arial" panose="020B0604020202020204" pitchFamily="34" charset="0"/>
              <a:buChar char="•"/>
            </a:pPr>
            <a:r>
              <a:rPr lang="en-US" dirty="0"/>
              <a:t>Most Agricultural Equipment and Supplies (tractors, seeds, grains, fertilizer etc.)</a:t>
            </a:r>
          </a:p>
          <a:p>
            <a:pPr marL="285750" indent="-285750">
              <a:buFont typeface="Arial" panose="020B0604020202020204" pitchFamily="34" charset="0"/>
              <a:buChar char="•"/>
            </a:pPr>
            <a:r>
              <a:rPr lang="en-US" dirty="0"/>
              <a:t>Medical Devices &amp; Prescription Drugs</a:t>
            </a:r>
          </a:p>
          <a:p>
            <a:pPr marL="285750" indent="-285750">
              <a:buFont typeface="Arial" panose="020B0604020202020204" pitchFamily="34" charset="0"/>
              <a:buChar char="•"/>
            </a:pPr>
            <a:r>
              <a:rPr lang="en-US" dirty="0"/>
              <a:t>Basic Groceries (mainly purchased by Food Services in order to make food sales)</a:t>
            </a:r>
          </a:p>
          <a:p>
            <a:pPr marL="285750" indent="-285750">
              <a:buFont typeface="Arial" panose="020B0604020202020204" pitchFamily="34" charset="0"/>
              <a:buChar char="•"/>
            </a:pPr>
            <a:r>
              <a:rPr lang="en-US" dirty="0"/>
              <a:t>International transportation</a:t>
            </a:r>
          </a:p>
        </p:txBody>
      </p:sp>
      <p:sp>
        <p:nvSpPr>
          <p:cNvPr id="6" name="Rectangle 5">
            <a:extLst>
              <a:ext uri="{FF2B5EF4-FFF2-40B4-BE49-F238E27FC236}">
                <a16:creationId xmlns:a16="http://schemas.microsoft.com/office/drawing/2014/main" id="{3CAC7760-1773-4979-82EA-4B62A94EA8AD}"/>
              </a:ext>
            </a:extLst>
          </p:cNvPr>
          <p:cNvSpPr/>
          <p:nvPr/>
        </p:nvSpPr>
        <p:spPr>
          <a:xfrm>
            <a:off x="803702" y="1726698"/>
            <a:ext cx="7848600" cy="1477328"/>
          </a:xfrm>
          <a:prstGeom prst="rect">
            <a:avLst/>
          </a:prstGeom>
          <a:ln>
            <a:solidFill>
              <a:schemeClr val="tx1"/>
            </a:solidFill>
          </a:ln>
        </p:spPr>
        <p:txBody>
          <a:bodyPr wrap="square">
            <a:spAutoFit/>
          </a:bodyPr>
          <a:lstStyle/>
          <a:p>
            <a:r>
              <a:rPr lang="en-US" b="1" dirty="0"/>
              <a:t>The tax exempt services most commonly purchased by Guelph are:</a:t>
            </a:r>
          </a:p>
          <a:p>
            <a:pPr marL="285750" indent="-285750">
              <a:buFont typeface="Arial" panose="020B0604020202020204" pitchFamily="34" charset="0"/>
              <a:buChar char="•"/>
            </a:pPr>
            <a:r>
              <a:rPr lang="en-US" dirty="0"/>
              <a:t>Financial Services (such as banking or insurance)</a:t>
            </a:r>
          </a:p>
          <a:p>
            <a:pPr marL="285750" indent="-285750">
              <a:buFont typeface="Arial" panose="020B0604020202020204" pitchFamily="34" charset="0"/>
              <a:buChar char="•"/>
            </a:pPr>
            <a:r>
              <a:rPr lang="en-US" dirty="0"/>
              <a:t>Services provided by other Universities or Hospitals</a:t>
            </a:r>
          </a:p>
          <a:p>
            <a:pPr marL="285750" indent="-285750">
              <a:buFont typeface="Arial" panose="020B0604020202020204" pitchFamily="34" charset="0"/>
              <a:buChar char="•"/>
            </a:pPr>
            <a:r>
              <a:rPr lang="fr-FR" dirty="0"/>
              <a:t>Municipal Services (public transit etc.)</a:t>
            </a:r>
          </a:p>
          <a:p>
            <a:pPr lvl="1"/>
            <a:endParaRPr lang="en-US" dirty="0"/>
          </a:p>
        </p:txBody>
      </p:sp>
      <p:sp>
        <p:nvSpPr>
          <p:cNvPr id="7" name="Rectangle 6">
            <a:extLst>
              <a:ext uri="{FF2B5EF4-FFF2-40B4-BE49-F238E27FC236}">
                <a16:creationId xmlns:a16="http://schemas.microsoft.com/office/drawing/2014/main" id="{585B3C84-7AD4-4C97-A453-00FC3EB7D1F9}"/>
              </a:ext>
            </a:extLst>
          </p:cNvPr>
          <p:cNvSpPr/>
          <p:nvPr/>
        </p:nvSpPr>
        <p:spPr>
          <a:xfrm>
            <a:off x="838200" y="5690905"/>
            <a:ext cx="7848600" cy="646331"/>
          </a:xfrm>
          <a:prstGeom prst="rect">
            <a:avLst/>
          </a:prstGeom>
          <a:ln>
            <a:solidFill>
              <a:schemeClr val="tx1"/>
            </a:solidFill>
          </a:ln>
        </p:spPr>
        <p:txBody>
          <a:bodyPr wrap="square">
            <a:spAutoFit/>
          </a:bodyPr>
          <a:lstStyle/>
          <a:p>
            <a:r>
              <a:rPr lang="en-US" dirty="0"/>
              <a:t>Rule of thumb: If it is domestic purchase, if there is no HST/GST on receipt, please select this tax type</a:t>
            </a:r>
          </a:p>
        </p:txBody>
      </p:sp>
      <p:sp>
        <p:nvSpPr>
          <p:cNvPr id="9" name="Rectangle 8">
            <a:extLst>
              <a:ext uri="{FF2B5EF4-FFF2-40B4-BE49-F238E27FC236}">
                <a16:creationId xmlns:a16="http://schemas.microsoft.com/office/drawing/2014/main" id="{8D6785DE-6216-40F5-9BC5-968C80BAAF35}"/>
              </a:ext>
            </a:extLst>
          </p:cNvPr>
          <p:cNvSpPr/>
          <p:nvPr/>
        </p:nvSpPr>
        <p:spPr>
          <a:xfrm>
            <a:off x="432067" y="1343093"/>
            <a:ext cx="415498" cy="376129"/>
          </a:xfrm>
          <a:prstGeom prst="rect">
            <a:avLst/>
          </a:prstGeom>
        </p:spPr>
        <p:txBody>
          <a:bodyPr wrap="none">
            <a:spAutoFit/>
          </a:bodyPr>
          <a:lstStyle/>
          <a:p>
            <a:pPr>
              <a:lnSpc>
                <a:spcPct val="107000"/>
              </a:lnSpc>
              <a:spcAft>
                <a:spcPts val="800"/>
              </a:spcAft>
            </a:pPr>
            <a:r>
              <a:rPr lang="en-US" dirty="0">
                <a:solidFill>
                  <a:srgbClr val="FF0000"/>
                </a:solidFill>
                <a:latin typeface="Adobe Pi Std" panose="05020102010706070708" pitchFamily="82" charset="0"/>
                <a:ea typeface="DengXian" panose="02010600030101010101" pitchFamily="2" charset="-122"/>
                <a:cs typeface="Times New Roman" panose="02020603050405020304" pitchFamily="18" charset="0"/>
              </a:rPr>
              <a:t>⑦</a:t>
            </a:r>
            <a:endParaRPr lang="en-US"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75485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ED1E-0FB7-4411-A7E5-18880DB6C086}"/>
              </a:ext>
            </a:extLst>
          </p:cNvPr>
          <p:cNvSpPr>
            <a:spLocks noGrp="1"/>
          </p:cNvSpPr>
          <p:nvPr>
            <p:ph type="title"/>
          </p:nvPr>
        </p:nvSpPr>
        <p:spPr/>
        <p:txBody>
          <a:bodyPr>
            <a:normAutofit/>
          </a:bodyPr>
          <a:lstStyle/>
          <a:p>
            <a:r>
              <a:rPr lang="en-US" dirty="0">
                <a:solidFill>
                  <a:schemeClr val="tx1"/>
                </a:solidFill>
              </a:rPr>
              <a:t>Appendix E – Forms</a:t>
            </a:r>
          </a:p>
        </p:txBody>
      </p:sp>
      <p:sp>
        <p:nvSpPr>
          <p:cNvPr id="3" name="Content Placeholder 2">
            <a:extLst>
              <a:ext uri="{FF2B5EF4-FFF2-40B4-BE49-F238E27FC236}">
                <a16:creationId xmlns:a16="http://schemas.microsoft.com/office/drawing/2014/main" id="{052B751A-4696-44D3-8AC2-F8A3E3E8307E}"/>
              </a:ext>
            </a:extLst>
          </p:cNvPr>
          <p:cNvSpPr>
            <a:spLocks noGrp="1"/>
          </p:cNvSpPr>
          <p:nvPr>
            <p:ph idx="1"/>
          </p:nvPr>
        </p:nvSpPr>
        <p:spPr/>
        <p:txBody>
          <a:bodyPr/>
          <a:lstStyle/>
          <a:p>
            <a:r>
              <a:rPr lang="en-US" dirty="0"/>
              <a:t>Link to On-line P-card forms:</a:t>
            </a:r>
          </a:p>
          <a:p>
            <a:endParaRPr lang="en-US" dirty="0"/>
          </a:p>
          <a:p>
            <a:endParaRPr lang="en-US" dirty="0"/>
          </a:p>
        </p:txBody>
      </p:sp>
      <p:pic>
        <p:nvPicPr>
          <p:cNvPr id="4" name="Picture 3">
            <a:extLst>
              <a:ext uri="{FF2B5EF4-FFF2-40B4-BE49-F238E27FC236}">
                <a16:creationId xmlns:a16="http://schemas.microsoft.com/office/drawing/2014/main" id="{63C5CD43-0590-4305-A017-1AB33E9B804C}"/>
              </a:ext>
            </a:extLst>
          </p:cNvPr>
          <p:cNvPicPr>
            <a:picLocks noChangeAspect="1"/>
          </p:cNvPicPr>
          <p:nvPr/>
        </p:nvPicPr>
        <p:blipFill>
          <a:blip r:embed="rId2"/>
          <a:stretch>
            <a:fillRect/>
          </a:stretch>
        </p:blipFill>
        <p:spPr>
          <a:xfrm>
            <a:off x="534865" y="2066925"/>
            <a:ext cx="8591550" cy="1362075"/>
          </a:xfrm>
          <a:prstGeom prst="rect">
            <a:avLst/>
          </a:prstGeom>
        </p:spPr>
      </p:pic>
    </p:spTree>
    <p:extLst>
      <p:ext uri="{BB962C8B-B14F-4D97-AF65-F5344CB8AC3E}">
        <p14:creationId xmlns:p14="http://schemas.microsoft.com/office/powerpoint/2010/main" val="3303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dirty="0"/>
              <a:t>Introduction</a:t>
            </a:r>
          </a:p>
        </p:txBody>
      </p:sp>
      <p:sp>
        <p:nvSpPr>
          <p:cNvPr id="2" name="Content Placeholder 1"/>
          <p:cNvSpPr>
            <a:spLocks noGrp="1"/>
          </p:cNvSpPr>
          <p:nvPr>
            <p:ph idx="1"/>
          </p:nvPr>
        </p:nvSpPr>
        <p:spPr/>
        <p:txBody>
          <a:bodyPr>
            <a:normAutofit/>
          </a:bodyPr>
          <a:lstStyle/>
          <a:p>
            <a:r>
              <a:rPr lang="en-US" sz="2400" dirty="0"/>
              <a:t>Web based application used for expense management and approval on a monthly basis</a:t>
            </a:r>
          </a:p>
          <a:p>
            <a:r>
              <a:rPr lang="en-US" sz="2400" dirty="0"/>
              <a:t>Link to CentreSuite: </a:t>
            </a:r>
            <a:r>
              <a:rPr lang="en-US" u="sng" dirty="0">
                <a:hlinkClick r:id="rId3"/>
              </a:rPr>
              <a:t>https://www.centresuite.com/centre?Scotiabank2280</a:t>
            </a:r>
            <a:endParaRPr lang="en-US" dirty="0"/>
          </a:p>
          <a:p>
            <a:r>
              <a:rPr lang="en-US" dirty="0"/>
              <a:t>All expenses must be allocated to right GL, tax and submitted to approvers by 24th with supporting documents receipts uploaded --- There is an email reminder sent to users on 21st of each month.</a:t>
            </a:r>
          </a:p>
          <a:p>
            <a:r>
              <a:rPr lang="en-US" dirty="0"/>
              <a:t>A P-card cycle timeline</a:t>
            </a:r>
          </a:p>
        </p:txBody>
      </p:sp>
      <p:cxnSp>
        <p:nvCxnSpPr>
          <p:cNvPr id="5" name="Straight Connector 4">
            <a:extLst>
              <a:ext uri="{FF2B5EF4-FFF2-40B4-BE49-F238E27FC236}">
                <a16:creationId xmlns:a16="http://schemas.microsoft.com/office/drawing/2014/main" id="{2391B118-8F04-45F1-9814-E7E24DC0AF68}"/>
              </a:ext>
            </a:extLst>
          </p:cNvPr>
          <p:cNvCxnSpPr/>
          <p:nvPr/>
        </p:nvCxnSpPr>
        <p:spPr>
          <a:xfrm>
            <a:off x="990602" y="6210302"/>
            <a:ext cx="685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596B91-2506-45F9-8420-F53D5CAAF8AC}"/>
              </a:ext>
            </a:extLst>
          </p:cNvPr>
          <p:cNvCxnSpPr>
            <a:cxnSpLocks/>
          </p:cNvCxnSpPr>
          <p:nvPr/>
        </p:nvCxnSpPr>
        <p:spPr>
          <a:xfrm>
            <a:off x="990602" y="605790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765DE3-D8F6-4A6C-9492-44D1893BBEE5}"/>
              </a:ext>
            </a:extLst>
          </p:cNvPr>
          <p:cNvCxnSpPr>
            <a:cxnSpLocks/>
          </p:cNvCxnSpPr>
          <p:nvPr/>
        </p:nvCxnSpPr>
        <p:spPr>
          <a:xfrm>
            <a:off x="5334002" y="605790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127FBD-2EBC-48D8-B314-816B4B8716B6}"/>
              </a:ext>
            </a:extLst>
          </p:cNvPr>
          <p:cNvCxnSpPr>
            <a:cxnSpLocks/>
          </p:cNvCxnSpPr>
          <p:nvPr/>
        </p:nvCxnSpPr>
        <p:spPr>
          <a:xfrm>
            <a:off x="7857567" y="6057902"/>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4D9DA1-106F-4249-810E-75B72BF1CC37}"/>
              </a:ext>
            </a:extLst>
          </p:cNvPr>
          <p:cNvCxnSpPr>
            <a:cxnSpLocks/>
          </p:cNvCxnSpPr>
          <p:nvPr/>
        </p:nvCxnSpPr>
        <p:spPr>
          <a:xfrm>
            <a:off x="6934202" y="6057902"/>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57405B-B573-4D34-9797-21F196526994}"/>
              </a:ext>
            </a:extLst>
          </p:cNvPr>
          <p:cNvSpPr txBox="1"/>
          <p:nvPr/>
        </p:nvSpPr>
        <p:spPr>
          <a:xfrm>
            <a:off x="685809" y="6461775"/>
            <a:ext cx="609586" cy="369332"/>
          </a:xfrm>
          <a:prstGeom prst="rect">
            <a:avLst/>
          </a:prstGeom>
          <a:noFill/>
        </p:spPr>
        <p:txBody>
          <a:bodyPr wrap="square" rtlCol="0">
            <a:spAutoFit/>
          </a:bodyPr>
          <a:lstStyle/>
          <a:p>
            <a:r>
              <a:rPr lang="en-US" dirty="0"/>
              <a:t>21st</a:t>
            </a:r>
          </a:p>
        </p:txBody>
      </p:sp>
      <p:sp>
        <p:nvSpPr>
          <p:cNvPr id="16" name="TextBox 15">
            <a:extLst>
              <a:ext uri="{FF2B5EF4-FFF2-40B4-BE49-F238E27FC236}">
                <a16:creationId xmlns:a16="http://schemas.microsoft.com/office/drawing/2014/main" id="{CB71A45D-F77D-45D9-A3B4-36F438646A79}"/>
              </a:ext>
            </a:extLst>
          </p:cNvPr>
          <p:cNvSpPr txBox="1"/>
          <p:nvPr/>
        </p:nvSpPr>
        <p:spPr>
          <a:xfrm>
            <a:off x="5029208" y="6449645"/>
            <a:ext cx="761989" cy="369332"/>
          </a:xfrm>
          <a:prstGeom prst="rect">
            <a:avLst/>
          </a:prstGeom>
          <a:noFill/>
        </p:spPr>
        <p:txBody>
          <a:bodyPr wrap="square" rtlCol="0">
            <a:spAutoFit/>
          </a:bodyPr>
          <a:lstStyle/>
          <a:p>
            <a:r>
              <a:rPr lang="en-US" dirty="0"/>
              <a:t>20th</a:t>
            </a:r>
          </a:p>
        </p:txBody>
      </p:sp>
      <p:sp>
        <p:nvSpPr>
          <p:cNvPr id="17" name="TextBox 16">
            <a:extLst>
              <a:ext uri="{FF2B5EF4-FFF2-40B4-BE49-F238E27FC236}">
                <a16:creationId xmlns:a16="http://schemas.microsoft.com/office/drawing/2014/main" id="{E7070D10-4BEF-4EF8-9F32-A12FC9BB3A16}"/>
              </a:ext>
            </a:extLst>
          </p:cNvPr>
          <p:cNvSpPr txBox="1"/>
          <p:nvPr/>
        </p:nvSpPr>
        <p:spPr>
          <a:xfrm>
            <a:off x="6705602" y="6418304"/>
            <a:ext cx="761989" cy="369332"/>
          </a:xfrm>
          <a:prstGeom prst="rect">
            <a:avLst/>
          </a:prstGeom>
          <a:noFill/>
        </p:spPr>
        <p:txBody>
          <a:bodyPr wrap="square" rtlCol="0">
            <a:spAutoFit/>
          </a:bodyPr>
          <a:lstStyle/>
          <a:p>
            <a:r>
              <a:rPr lang="en-US" dirty="0"/>
              <a:t>24th</a:t>
            </a:r>
          </a:p>
        </p:txBody>
      </p:sp>
      <p:sp>
        <p:nvSpPr>
          <p:cNvPr id="18" name="TextBox 17">
            <a:extLst>
              <a:ext uri="{FF2B5EF4-FFF2-40B4-BE49-F238E27FC236}">
                <a16:creationId xmlns:a16="http://schemas.microsoft.com/office/drawing/2014/main" id="{B347ABFC-DACD-4258-A94F-77D2DE92E4A8}"/>
              </a:ext>
            </a:extLst>
          </p:cNvPr>
          <p:cNvSpPr txBox="1"/>
          <p:nvPr/>
        </p:nvSpPr>
        <p:spPr>
          <a:xfrm>
            <a:off x="7530348" y="6418304"/>
            <a:ext cx="761989" cy="369332"/>
          </a:xfrm>
          <a:prstGeom prst="rect">
            <a:avLst/>
          </a:prstGeom>
          <a:noFill/>
        </p:spPr>
        <p:txBody>
          <a:bodyPr wrap="square" rtlCol="0">
            <a:spAutoFit/>
          </a:bodyPr>
          <a:lstStyle/>
          <a:p>
            <a:r>
              <a:rPr lang="en-US" dirty="0"/>
              <a:t>27th</a:t>
            </a:r>
          </a:p>
        </p:txBody>
      </p:sp>
      <p:sp>
        <p:nvSpPr>
          <p:cNvPr id="19" name="Left Brace 18">
            <a:extLst>
              <a:ext uri="{FF2B5EF4-FFF2-40B4-BE49-F238E27FC236}">
                <a16:creationId xmlns:a16="http://schemas.microsoft.com/office/drawing/2014/main" id="{60BA7FFB-E577-4043-91FD-9CEAE220B9D6}"/>
              </a:ext>
            </a:extLst>
          </p:cNvPr>
          <p:cNvSpPr/>
          <p:nvPr/>
        </p:nvSpPr>
        <p:spPr>
          <a:xfrm rot="5400000">
            <a:off x="3058302" y="3710489"/>
            <a:ext cx="207992" cy="43433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C2D5169B-B868-4AD9-AD59-4E02F52DD8F1}"/>
              </a:ext>
            </a:extLst>
          </p:cNvPr>
          <p:cNvSpPr/>
          <p:nvPr/>
        </p:nvSpPr>
        <p:spPr>
          <a:xfrm rot="5400000">
            <a:off x="6001414" y="5095533"/>
            <a:ext cx="265364" cy="15464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62573CFE-607E-44E7-9D73-41A0FE7775F5}"/>
              </a:ext>
            </a:extLst>
          </p:cNvPr>
          <p:cNvSpPr/>
          <p:nvPr/>
        </p:nvSpPr>
        <p:spPr>
          <a:xfrm rot="5400000">
            <a:off x="7270374" y="5423195"/>
            <a:ext cx="277909" cy="8785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B5D7B8FC-F3B3-497A-811B-3B5F2FD88E19}"/>
              </a:ext>
            </a:extLst>
          </p:cNvPr>
          <p:cNvSpPr txBox="1"/>
          <p:nvPr/>
        </p:nvSpPr>
        <p:spPr>
          <a:xfrm>
            <a:off x="5467711" y="5213024"/>
            <a:ext cx="1268502" cy="600164"/>
          </a:xfrm>
          <a:prstGeom prst="rect">
            <a:avLst/>
          </a:prstGeom>
          <a:noFill/>
        </p:spPr>
        <p:txBody>
          <a:bodyPr wrap="square" rtlCol="0">
            <a:spAutoFit/>
          </a:bodyPr>
          <a:lstStyle/>
          <a:p>
            <a:r>
              <a:rPr lang="en-US" sz="1100" dirty="0"/>
              <a:t>Finish reconcile and submit for approval</a:t>
            </a:r>
          </a:p>
        </p:txBody>
      </p:sp>
      <p:sp>
        <p:nvSpPr>
          <p:cNvPr id="24" name="TextBox 23">
            <a:extLst>
              <a:ext uri="{FF2B5EF4-FFF2-40B4-BE49-F238E27FC236}">
                <a16:creationId xmlns:a16="http://schemas.microsoft.com/office/drawing/2014/main" id="{41539609-CCA3-4729-8E10-8876AD65EABE}"/>
              </a:ext>
            </a:extLst>
          </p:cNvPr>
          <p:cNvSpPr txBox="1"/>
          <p:nvPr/>
        </p:nvSpPr>
        <p:spPr>
          <a:xfrm>
            <a:off x="7028338" y="5234092"/>
            <a:ext cx="878543" cy="600164"/>
          </a:xfrm>
          <a:prstGeom prst="rect">
            <a:avLst/>
          </a:prstGeom>
          <a:noFill/>
        </p:spPr>
        <p:txBody>
          <a:bodyPr wrap="square" rtlCol="0">
            <a:spAutoFit/>
          </a:bodyPr>
          <a:lstStyle/>
          <a:p>
            <a:r>
              <a:rPr lang="en-US" sz="1100" dirty="0"/>
              <a:t>Book in Oracle and pay out</a:t>
            </a:r>
          </a:p>
        </p:txBody>
      </p:sp>
      <p:sp>
        <p:nvSpPr>
          <p:cNvPr id="26" name="TextBox 25">
            <a:extLst>
              <a:ext uri="{FF2B5EF4-FFF2-40B4-BE49-F238E27FC236}">
                <a16:creationId xmlns:a16="http://schemas.microsoft.com/office/drawing/2014/main" id="{D106E9C9-3CD4-4C38-B100-8A927589F4B7}"/>
              </a:ext>
            </a:extLst>
          </p:cNvPr>
          <p:cNvSpPr txBox="1"/>
          <p:nvPr/>
        </p:nvSpPr>
        <p:spPr>
          <a:xfrm>
            <a:off x="1851767" y="5447575"/>
            <a:ext cx="2670924" cy="538609"/>
          </a:xfrm>
          <a:prstGeom prst="rect">
            <a:avLst/>
          </a:prstGeom>
          <a:noFill/>
        </p:spPr>
        <p:txBody>
          <a:bodyPr wrap="none" rtlCol="0">
            <a:spAutoFit/>
          </a:bodyPr>
          <a:lstStyle/>
          <a:p>
            <a:r>
              <a:rPr lang="en-US" sz="1100" dirty="0"/>
              <a:t>Transaction period: Reconcile on daily basis</a:t>
            </a:r>
          </a:p>
          <a:p>
            <a:endParaRPr lang="en-US" dirty="0"/>
          </a:p>
        </p:txBody>
      </p:sp>
    </p:spTree>
    <p:extLst>
      <p:ext uri="{BB962C8B-B14F-4D97-AF65-F5344CB8AC3E}">
        <p14:creationId xmlns:p14="http://schemas.microsoft.com/office/powerpoint/2010/main" val="186022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7543800" cy="592374"/>
          </a:xfrm>
        </p:spPr>
        <p:txBody>
          <a:bodyPr>
            <a:normAutofit/>
          </a:bodyPr>
          <a:lstStyle/>
          <a:p>
            <a:r>
              <a:rPr lang="en-US" sz="2900" dirty="0" err="1"/>
              <a:t>CentreSuite</a:t>
            </a:r>
            <a:r>
              <a:rPr lang="en-US" sz="2900" dirty="0"/>
              <a:t>: Sign-on page</a:t>
            </a:r>
          </a:p>
        </p:txBody>
      </p:sp>
      <p:sp>
        <p:nvSpPr>
          <p:cNvPr id="2" name="Content Placeholder 1"/>
          <p:cNvSpPr>
            <a:spLocks noGrp="1"/>
          </p:cNvSpPr>
          <p:nvPr>
            <p:ph idx="1"/>
          </p:nvPr>
        </p:nvSpPr>
        <p:spPr>
          <a:xfrm>
            <a:off x="498761" y="1219200"/>
            <a:ext cx="8000999" cy="4648200"/>
          </a:xfrm>
        </p:spPr>
        <p:txBody>
          <a:bodyPr>
            <a:normAutofit/>
          </a:bodyPr>
          <a:lstStyle/>
          <a:p>
            <a:pPr marL="0" indent="0">
              <a:buNone/>
            </a:pPr>
            <a:endParaRPr lang="en-US" u="sng" dirty="0">
              <a:solidFill>
                <a:srgbClr val="080199"/>
              </a:solidFill>
              <a:hlinkClick r:id="rId2"/>
            </a:endParaRPr>
          </a:p>
          <a:p>
            <a:pPr marL="0" indent="0">
              <a:buNone/>
            </a:pPr>
            <a:r>
              <a:rPr lang="en-US" u="sng" dirty="0">
                <a:solidFill>
                  <a:srgbClr val="080199"/>
                </a:solidFill>
                <a:hlinkClick r:id="rId2"/>
              </a:rPr>
              <a:t>https://www.centresuite.com/centre?Scotiabank2280</a:t>
            </a:r>
            <a:endParaRPr lang="en-US" u="sng" dirty="0">
              <a:solidFill>
                <a:srgbClr val="080199"/>
              </a:solidFill>
            </a:endParaRPr>
          </a:p>
          <a:p>
            <a:endParaRPr lang="en-US" u="sng" dirty="0">
              <a:solidFill>
                <a:srgbClr val="080199"/>
              </a:solidFill>
            </a:endParaRPr>
          </a:p>
          <a:p>
            <a:endParaRPr lang="en-US" u="sng" dirty="0">
              <a:solidFill>
                <a:srgbClr val="080199"/>
              </a:solidFill>
            </a:endParaRPr>
          </a:p>
          <a:p>
            <a:endParaRPr lang="en-US" u="sng" dirty="0">
              <a:solidFill>
                <a:srgbClr val="080199"/>
              </a:solidFill>
            </a:endParaRPr>
          </a:p>
          <a:p>
            <a:endParaRPr lang="en-US" u="sng" dirty="0">
              <a:solidFill>
                <a:srgbClr val="080199"/>
              </a:solidFill>
            </a:endParaRPr>
          </a:p>
          <a:p>
            <a:endParaRPr lang="en-US" dirty="0">
              <a:solidFill>
                <a:srgbClr val="080199"/>
              </a:solidFill>
            </a:endParaRPr>
          </a:p>
          <a:p>
            <a:pPr marL="0" indent="0">
              <a:buNone/>
            </a:pPr>
            <a:endParaRPr lang="en-US" sz="2400" dirty="0"/>
          </a:p>
        </p:txBody>
      </p:sp>
      <p:sp>
        <p:nvSpPr>
          <p:cNvPr id="4" name="TextBox 3"/>
          <p:cNvSpPr txBox="1"/>
          <p:nvPr/>
        </p:nvSpPr>
        <p:spPr>
          <a:xfrm>
            <a:off x="498761" y="2345145"/>
            <a:ext cx="6889366" cy="1077218"/>
          </a:xfrm>
          <a:prstGeom prst="rect">
            <a:avLst/>
          </a:prstGeom>
          <a:noFill/>
        </p:spPr>
        <p:txBody>
          <a:bodyPr wrap="square" rtlCol="0">
            <a:spAutoFit/>
          </a:bodyPr>
          <a:lstStyle/>
          <a:p>
            <a:r>
              <a:rPr lang="en-US" sz="1600" dirty="0"/>
              <a:t>This screen Allows you to:</a:t>
            </a:r>
          </a:p>
          <a:p>
            <a:pPr marL="342900" indent="-342900">
              <a:buFont typeface="+mj-lt"/>
              <a:buAutoNum type="arabicPeriod"/>
            </a:pPr>
            <a:r>
              <a:rPr lang="en-US" sz="1600" dirty="0"/>
              <a:t>Log-on to access your account</a:t>
            </a:r>
          </a:p>
          <a:p>
            <a:pPr marL="342900" indent="-342900">
              <a:buFont typeface="+mj-lt"/>
              <a:buAutoNum type="arabicPeriod"/>
            </a:pPr>
            <a:r>
              <a:rPr lang="en-US" sz="1600" dirty="0"/>
              <a:t>Reset or unlock your user ID</a:t>
            </a:r>
          </a:p>
          <a:p>
            <a:pPr marL="342900" indent="-342900">
              <a:buFont typeface="+mj-lt"/>
              <a:buAutoNum type="arabicPeriod"/>
            </a:pPr>
            <a:r>
              <a:rPr lang="en-US" sz="1600" dirty="0"/>
              <a:t>Send your password hint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80444"/>
            <a:ext cx="7706258" cy="336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05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CentreSuite: Creating and Printing Expense reports</a:t>
            </a:r>
          </a:p>
        </p:txBody>
      </p:sp>
      <p:sp>
        <p:nvSpPr>
          <p:cNvPr id="2" name="Content Placeholder 1"/>
          <p:cNvSpPr>
            <a:spLocks noGrp="1"/>
          </p:cNvSpPr>
          <p:nvPr>
            <p:ph idx="1"/>
          </p:nvPr>
        </p:nvSpPr>
        <p:spPr>
          <a:xfrm>
            <a:off x="457200" y="1288377"/>
            <a:ext cx="7086600" cy="761999"/>
          </a:xfrm>
        </p:spPr>
        <p:txBody>
          <a:bodyPr>
            <a:normAutofit/>
          </a:bodyPr>
          <a:lstStyle/>
          <a:p>
            <a:pPr marL="0" indent="0">
              <a:buNone/>
            </a:pPr>
            <a:r>
              <a:rPr lang="en-US" sz="1200" dirty="0"/>
              <a:t>1. There are two ways to create an expense report from the </a:t>
            </a:r>
            <a:r>
              <a:rPr lang="en-US" sz="1200" b="1" dirty="0"/>
              <a:t>Home Page</a:t>
            </a:r>
            <a:r>
              <a:rPr lang="en-US" sz="1200" dirty="0"/>
              <a:t>: </a:t>
            </a:r>
          </a:p>
          <a:p>
            <a:pPr marL="502920" lvl="1" indent="-228600">
              <a:buFont typeface="+mj-lt"/>
              <a:buAutoNum type="alphaLcParenR"/>
            </a:pPr>
            <a:r>
              <a:rPr lang="en-US" sz="1000" dirty="0"/>
              <a:t>From the home page click on the “In Progress” link</a:t>
            </a:r>
          </a:p>
          <a:p>
            <a:pPr marL="502920" lvl="1" indent="-228600">
              <a:buFont typeface="+mj-lt"/>
              <a:buAutoNum type="alphaLcParenR"/>
            </a:pPr>
            <a:r>
              <a:rPr lang="en-US" sz="1000" dirty="0"/>
              <a:t>Select “Manage Expense Reports” from the Expenses drop down menu bar</a:t>
            </a:r>
          </a:p>
          <a:p>
            <a:pPr marL="228600" indent="-228600">
              <a:buFont typeface="+mj-lt"/>
              <a:buAutoNum type="arabicPeriod"/>
            </a:pPr>
            <a:endParaRPr lang="en-US" sz="1400" dirty="0"/>
          </a:p>
        </p:txBody>
      </p:sp>
      <p:sp>
        <p:nvSpPr>
          <p:cNvPr id="4" name="TextBox 3"/>
          <p:cNvSpPr txBox="1"/>
          <p:nvPr/>
        </p:nvSpPr>
        <p:spPr>
          <a:xfrm>
            <a:off x="685800" y="2050377"/>
            <a:ext cx="1074333" cy="276999"/>
          </a:xfrm>
          <a:prstGeom prst="rect">
            <a:avLst/>
          </a:prstGeom>
          <a:noFill/>
        </p:spPr>
        <p:txBody>
          <a:bodyPr wrap="none" rtlCol="0">
            <a:spAutoFit/>
          </a:bodyPr>
          <a:lstStyle/>
          <a:p>
            <a:r>
              <a:rPr lang="en-US" sz="1200" dirty="0"/>
              <a:t>a. Click on link</a:t>
            </a:r>
          </a:p>
        </p:txBody>
      </p:sp>
      <p:sp>
        <p:nvSpPr>
          <p:cNvPr id="13" name="Content Placeholder 1"/>
          <p:cNvSpPr txBox="1">
            <a:spLocks/>
          </p:cNvSpPr>
          <p:nvPr/>
        </p:nvSpPr>
        <p:spPr>
          <a:xfrm>
            <a:off x="533400" y="3886200"/>
            <a:ext cx="7086600" cy="76199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200" dirty="0"/>
              <a:t>2. Select the details button for the expense report that is automatically created for you</a:t>
            </a:r>
            <a:endParaRPr lang="en-US" sz="1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356235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800600" y="2145085"/>
            <a:ext cx="2404056" cy="276999"/>
          </a:xfrm>
          <a:prstGeom prst="rect">
            <a:avLst/>
          </a:prstGeom>
          <a:noFill/>
        </p:spPr>
        <p:txBody>
          <a:bodyPr wrap="none" rtlCol="0">
            <a:spAutoFit/>
          </a:bodyPr>
          <a:lstStyle/>
          <a:p>
            <a:r>
              <a:rPr lang="en-US" sz="1200" dirty="0"/>
              <a:t>b. Select  ‘Manage Expense Reports</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141" y="2457450"/>
            <a:ext cx="26765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648199"/>
            <a:ext cx="8839200" cy="68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352800" y="32766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68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90600"/>
          </a:xfrm>
        </p:spPr>
        <p:txBody>
          <a:bodyPr>
            <a:normAutofit fontScale="90000"/>
          </a:bodyPr>
          <a:lstStyle/>
          <a:p>
            <a:r>
              <a:rPr lang="en-US" sz="3200" dirty="0"/>
              <a:t>CentreSuite: Creating and Submitting Expense reports (continued) </a:t>
            </a:r>
          </a:p>
        </p:txBody>
      </p:sp>
      <p:sp>
        <p:nvSpPr>
          <p:cNvPr id="2" name="Content Placeholder 1"/>
          <p:cNvSpPr>
            <a:spLocks noGrp="1"/>
          </p:cNvSpPr>
          <p:nvPr>
            <p:ph idx="1"/>
          </p:nvPr>
        </p:nvSpPr>
        <p:spPr>
          <a:xfrm>
            <a:off x="457200" y="1288377"/>
            <a:ext cx="7086600" cy="761999"/>
          </a:xfrm>
        </p:spPr>
        <p:txBody>
          <a:bodyPr>
            <a:normAutofit/>
          </a:bodyPr>
          <a:lstStyle/>
          <a:p>
            <a:pPr marL="0" indent="0">
              <a:buNone/>
            </a:pPr>
            <a:r>
              <a:rPr lang="en-US" sz="1200" dirty="0"/>
              <a:t>3 a. This is where you review your Expense Report for the Cycle</a:t>
            </a:r>
            <a:endParaRPr lang="en-US" sz="1000" dirty="0"/>
          </a:p>
          <a:p>
            <a:pPr marL="228600" indent="-228600">
              <a:buFont typeface="+mj-lt"/>
              <a:buAutoNum type="arabicPeriod"/>
            </a:pPr>
            <a:endParaRPr lang="en-US" sz="1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6705600" cy="516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90600"/>
          </a:xfrm>
        </p:spPr>
        <p:txBody>
          <a:bodyPr>
            <a:normAutofit fontScale="90000"/>
          </a:bodyPr>
          <a:lstStyle/>
          <a:p>
            <a:r>
              <a:rPr lang="en-US" sz="3200" dirty="0"/>
              <a:t>CentreSuite: Creating and Submitting Expense reports (continued) </a:t>
            </a:r>
          </a:p>
        </p:txBody>
      </p:sp>
      <p:sp>
        <p:nvSpPr>
          <p:cNvPr id="2" name="Content Placeholder 1"/>
          <p:cNvSpPr>
            <a:spLocks noGrp="1"/>
          </p:cNvSpPr>
          <p:nvPr>
            <p:ph idx="1"/>
          </p:nvPr>
        </p:nvSpPr>
        <p:spPr>
          <a:xfrm>
            <a:off x="457200" y="1288377"/>
            <a:ext cx="7086600" cy="761999"/>
          </a:xfrm>
        </p:spPr>
        <p:txBody>
          <a:bodyPr>
            <a:normAutofit/>
          </a:bodyPr>
          <a:lstStyle/>
          <a:p>
            <a:pPr marL="0" indent="0">
              <a:buNone/>
            </a:pPr>
            <a:r>
              <a:rPr lang="en-US" sz="1200" dirty="0"/>
              <a:t>3 b. This is also where you can allocate transactions</a:t>
            </a:r>
            <a:endParaRPr lang="en-US" sz="1000" dirty="0"/>
          </a:p>
          <a:p>
            <a:pPr marL="228600" indent="-228600">
              <a:buFont typeface="+mj-lt"/>
              <a:buAutoNum type="arabicPeriod"/>
            </a:pPr>
            <a:endParaRPr lang="en-US" sz="1400" dirty="0"/>
          </a:p>
        </p:txBody>
      </p:sp>
      <p:sp>
        <p:nvSpPr>
          <p:cNvPr id="6" name="Content Placeholder 1"/>
          <p:cNvSpPr txBox="1">
            <a:spLocks/>
          </p:cNvSpPr>
          <p:nvPr/>
        </p:nvSpPr>
        <p:spPr>
          <a:xfrm>
            <a:off x="186267" y="5791200"/>
            <a:ext cx="8686800" cy="838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1200" dirty="0"/>
              <a:t>If you do not complete all mandatory fields and try to submit, you will receive an error and will have to make the necessary corrections. </a:t>
            </a:r>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095761" cy="344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87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1295399"/>
            <a:ext cx="2571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381000"/>
            <a:ext cx="8229600" cy="990600"/>
          </a:xfrm>
        </p:spPr>
        <p:txBody>
          <a:bodyPr>
            <a:normAutofit fontScale="90000"/>
          </a:bodyPr>
          <a:lstStyle/>
          <a:p>
            <a:r>
              <a:rPr lang="en-US" sz="3200" dirty="0"/>
              <a:t>CentreSuite: Creating and Submitting Expense reports (continued) </a:t>
            </a:r>
          </a:p>
        </p:txBody>
      </p:sp>
      <p:sp>
        <p:nvSpPr>
          <p:cNvPr id="2" name="Content Placeholder 1"/>
          <p:cNvSpPr>
            <a:spLocks noGrp="1"/>
          </p:cNvSpPr>
          <p:nvPr>
            <p:ph idx="1"/>
          </p:nvPr>
        </p:nvSpPr>
        <p:spPr>
          <a:xfrm>
            <a:off x="457200" y="1288377"/>
            <a:ext cx="7086600" cy="761999"/>
          </a:xfrm>
        </p:spPr>
        <p:txBody>
          <a:bodyPr>
            <a:normAutofit/>
          </a:bodyPr>
          <a:lstStyle/>
          <a:p>
            <a:pPr marL="0" indent="0">
              <a:buNone/>
            </a:pPr>
            <a:r>
              <a:rPr lang="en-US" sz="1200" dirty="0"/>
              <a:t>3 C. You can type code or click on the          icon to see a drop down menu of all codes. This is where you can also search for a specific code</a:t>
            </a:r>
            <a:endParaRPr lang="en-US" sz="1000" dirty="0"/>
          </a:p>
          <a:p>
            <a:pPr marL="228600" indent="-228600">
              <a:buFont typeface="+mj-lt"/>
              <a:buAutoNum type="arabicPeriod"/>
            </a:pPr>
            <a:endParaRPr lang="en-US"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67556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09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1295399"/>
            <a:ext cx="2571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381000"/>
            <a:ext cx="8229600" cy="990600"/>
          </a:xfrm>
        </p:spPr>
        <p:txBody>
          <a:bodyPr>
            <a:normAutofit fontScale="90000"/>
          </a:bodyPr>
          <a:lstStyle/>
          <a:p>
            <a:r>
              <a:rPr lang="en-US" sz="3200" dirty="0">
                <a:solidFill>
                  <a:schemeClr val="tx1"/>
                </a:solidFill>
              </a:rPr>
              <a:t>CentreSuite: Creating and Submitting Expense reports (continued) </a:t>
            </a:r>
          </a:p>
        </p:txBody>
      </p:sp>
      <p:sp>
        <p:nvSpPr>
          <p:cNvPr id="2" name="Content Placeholder 1"/>
          <p:cNvSpPr>
            <a:spLocks noGrp="1"/>
          </p:cNvSpPr>
          <p:nvPr>
            <p:ph idx="1"/>
          </p:nvPr>
        </p:nvSpPr>
        <p:spPr>
          <a:xfrm>
            <a:off x="457200" y="1288377"/>
            <a:ext cx="7086600" cy="761999"/>
          </a:xfrm>
        </p:spPr>
        <p:txBody>
          <a:bodyPr>
            <a:normAutofit/>
          </a:bodyPr>
          <a:lstStyle/>
          <a:p>
            <a:pPr marL="0" indent="0">
              <a:buNone/>
            </a:pPr>
            <a:r>
              <a:rPr lang="en-US" sz="1200" dirty="0"/>
              <a:t>3 D. Tax Code</a:t>
            </a:r>
            <a:endParaRPr lang="en-US" sz="1000" dirty="0"/>
          </a:p>
          <a:p>
            <a:pPr marL="228600" indent="-228600">
              <a:buFont typeface="+mj-lt"/>
              <a:buAutoNum type="arabicPeriod"/>
            </a:pPr>
            <a:endParaRPr lang="en-US" sz="1400" dirty="0"/>
          </a:p>
        </p:txBody>
      </p:sp>
      <p:pic>
        <p:nvPicPr>
          <p:cNvPr id="4" name="Picture 3">
            <a:extLst>
              <a:ext uri="{FF2B5EF4-FFF2-40B4-BE49-F238E27FC236}">
                <a16:creationId xmlns:a16="http://schemas.microsoft.com/office/drawing/2014/main" id="{67504434-6CC5-4A2B-98B1-DD6A7BB30280}"/>
              </a:ext>
            </a:extLst>
          </p:cNvPr>
          <p:cNvPicPr>
            <a:picLocks noChangeAspect="1"/>
          </p:cNvPicPr>
          <p:nvPr/>
        </p:nvPicPr>
        <p:blipFill>
          <a:blip r:embed="rId3"/>
          <a:stretch>
            <a:fillRect/>
          </a:stretch>
        </p:blipFill>
        <p:spPr>
          <a:xfrm>
            <a:off x="838200" y="2667000"/>
            <a:ext cx="5419725" cy="3945805"/>
          </a:xfrm>
          <a:prstGeom prst="rect">
            <a:avLst/>
          </a:prstGeom>
          <a:ln>
            <a:solidFill>
              <a:schemeClr val="tx1"/>
            </a:solidFill>
          </a:ln>
        </p:spPr>
      </p:pic>
      <p:pic>
        <p:nvPicPr>
          <p:cNvPr id="5" name="Picture 4">
            <a:extLst>
              <a:ext uri="{FF2B5EF4-FFF2-40B4-BE49-F238E27FC236}">
                <a16:creationId xmlns:a16="http://schemas.microsoft.com/office/drawing/2014/main" id="{DECF3EFB-AB39-4F1A-A6AF-E9F977A0AD23}"/>
              </a:ext>
            </a:extLst>
          </p:cNvPr>
          <p:cNvPicPr>
            <a:picLocks noChangeAspect="1"/>
          </p:cNvPicPr>
          <p:nvPr/>
        </p:nvPicPr>
        <p:blipFill>
          <a:blip r:embed="rId4"/>
          <a:stretch>
            <a:fillRect/>
          </a:stretch>
        </p:blipFill>
        <p:spPr>
          <a:xfrm>
            <a:off x="0" y="1647604"/>
            <a:ext cx="9144000" cy="723401"/>
          </a:xfrm>
          <a:prstGeom prst="rect">
            <a:avLst/>
          </a:prstGeom>
        </p:spPr>
      </p:pic>
      <p:cxnSp>
        <p:nvCxnSpPr>
          <p:cNvPr id="7" name="Straight Arrow Connector 6">
            <a:extLst>
              <a:ext uri="{FF2B5EF4-FFF2-40B4-BE49-F238E27FC236}">
                <a16:creationId xmlns:a16="http://schemas.microsoft.com/office/drawing/2014/main" id="{187DB66B-9DF3-44FA-88F4-5E95C66D8110}"/>
              </a:ext>
            </a:extLst>
          </p:cNvPr>
          <p:cNvCxnSpPr>
            <a:cxnSpLocks/>
          </p:cNvCxnSpPr>
          <p:nvPr/>
        </p:nvCxnSpPr>
        <p:spPr>
          <a:xfrm flipH="1">
            <a:off x="2057400" y="2346371"/>
            <a:ext cx="6477000" cy="4730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F81898F-56EC-4E46-B325-6A3D10053526}"/>
              </a:ext>
            </a:extLst>
          </p:cNvPr>
          <p:cNvSpPr txBox="1"/>
          <p:nvPr/>
        </p:nvSpPr>
        <p:spPr>
          <a:xfrm>
            <a:off x="6436659" y="2746749"/>
            <a:ext cx="2286000" cy="1200329"/>
          </a:xfrm>
          <a:prstGeom prst="rect">
            <a:avLst/>
          </a:prstGeom>
          <a:noFill/>
        </p:spPr>
        <p:txBody>
          <a:bodyPr wrap="square" rtlCol="0">
            <a:spAutoFit/>
          </a:bodyPr>
          <a:lstStyle/>
          <a:p>
            <a:r>
              <a:rPr lang="en-US" dirty="0"/>
              <a:t>See Appendix D for more training materials about how to select a Tax Code</a:t>
            </a:r>
          </a:p>
        </p:txBody>
      </p:sp>
    </p:spTree>
    <p:extLst>
      <p:ext uri="{BB962C8B-B14F-4D97-AF65-F5344CB8AC3E}">
        <p14:creationId xmlns:p14="http://schemas.microsoft.com/office/powerpoint/2010/main" val="21439094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9">
      <a:dk1>
        <a:sysClr val="windowText" lastClr="000000"/>
      </a:dk1>
      <a:lt1>
        <a:sysClr val="window" lastClr="FFFFFF"/>
      </a:lt1>
      <a:dk2>
        <a:srgbClr val="000000"/>
      </a:dk2>
      <a:lt2>
        <a:srgbClr val="DBF5F9"/>
      </a:lt2>
      <a:accent1>
        <a:srgbClr val="000000"/>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1485</TotalTime>
  <Words>1638</Words>
  <Application>Microsoft Office PowerPoint</Application>
  <PresentationFormat>On-screen Show (4:3)</PresentationFormat>
  <Paragraphs>166</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Adobe Pi Std</vt:lpstr>
      <vt:lpstr>Arial</vt:lpstr>
      <vt:lpstr>Calibri</vt:lpstr>
      <vt:lpstr>Cambria</vt:lpstr>
      <vt:lpstr>Clarity</vt:lpstr>
      <vt:lpstr>CentreSuite – User Guide</vt:lpstr>
      <vt:lpstr>Table of Content</vt:lpstr>
      <vt:lpstr>Introduction</vt:lpstr>
      <vt:lpstr>CentreSuite: Sign-on page</vt:lpstr>
      <vt:lpstr>CentreSuite: Creating and Printing Expense reports</vt:lpstr>
      <vt:lpstr>CentreSuite: Creating and Submitting Expense reports (continued) </vt:lpstr>
      <vt:lpstr>CentreSuite: Creating and Submitting Expense reports (continued) </vt:lpstr>
      <vt:lpstr>CentreSuite: Creating and Submitting Expense reports (continued) </vt:lpstr>
      <vt:lpstr>CentreSuite: Creating and Submitting Expense reports (continued) </vt:lpstr>
      <vt:lpstr>CentreSuite: Creating and Submitting Expense reports (continued) </vt:lpstr>
      <vt:lpstr>CentreSuite: Creating and Submitting Expense reports (continued) </vt:lpstr>
      <vt:lpstr>CentreSuite: Creating and Submitting Expense reports (continued) </vt:lpstr>
      <vt:lpstr>CentreSuite: Creating and Submitting Expense reports (continued) </vt:lpstr>
      <vt:lpstr>CentreSuite: Creating and Submitting Expense reports (continued) </vt:lpstr>
      <vt:lpstr>Keep Expense Report and Original Receipts</vt:lpstr>
      <vt:lpstr>Summary of Monthly Submission of Expense Report</vt:lpstr>
      <vt:lpstr>Escalate and Audit procedure</vt:lpstr>
      <vt:lpstr>Seeking professional help</vt:lpstr>
      <vt:lpstr>Appendix A – Home Page</vt:lpstr>
      <vt:lpstr>Appendix B –Statements &amp; Review Account Activity </vt:lpstr>
      <vt:lpstr>Appendix B –Statements &amp; Review Account Activity  </vt:lpstr>
      <vt:lpstr>Appendix B –Statements &amp; Review Account Activity </vt:lpstr>
      <vt:lpstr>Appendix C – Uploading Receipts using Mobile Device</vt:lpstr>
      <vt:lpstr>Appendix D – Tax coding</vt:lpstr>
      <vt:lpstr>Appendix D – Tax coding (continued)</vt:lpstr>
      <vt:lpstr>Appendix D – Tax coding (continued)</vt:lpstr>
      <vt:lpstr>Appendix E – Forms</vt:lpstr>
    </vt:vector>
  </TitlesOfParts>
  <Company>Scotiabank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CentreSuite – User Guide</dc:title>
  <dc:creator>Priom Howlader</dc:creator>
  <cp:lastModifiedBy>Yolanda Yu</cp:lastModifiedBy>
  <cp:revision>81</cp:revision>
  <dcterms:created xsi:type="dcterms:W3CDTF">2012-02-16T17:35:31Z</dcterms:created>
  <dcterms:modified xsi:type="dcterms:W3CDTF">2019-08-28T17:59:44Z</dcterms:modified>
</cp:coreProperties>
</file>